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35"/>
  </p:notesMasterIdLst>
  <p:sldIdLst>
    <p:sldId id="256" r:id="rId2"/>
    <p:sldId id="259" r:id="rId3"/>
    <p:sldId id="257" r:id="rId4"/>
    <p:sldId id="258"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7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418A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60"/>
  </p:normalViewPr>
  <p:slideViewPr>
    <p:cSldViewPr snapToGrid="0">
      <p:cViewPr varScale="1">
        <p:scale>
          <a:sx n="82" d="100"/>
          <a:sy n="82" d="100"/>
        </p:scale>
        <p:origin x="74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B3BF5-5F7E-4812-AF68-76D4738691C1}" type="datetimeFigureOut">
              <a:rPr lang="en-GB" smtClean="0"/>
              <a:t>30/03/2022</a:t>
            </a:fld>
            <a:endParaRPr lang="en-GB"/>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C4406-655F-41EB-BA84-15ABB77104B1}" type="slidenum">
              <a:rPr lang="en-GB" smtClean="0"/>
              <a:t>‹#›</a:t>
            </a:fld>
            <a:endParaRPr lang="en-GB"/>
          </a:p>
        </p:txBody>
      </p:sp>
    </p:spTree>
    <p:extLst>
      <p:ext uri="{BB962C8B-B14F-4D97-AF65-F5344CB8AC3E}">
        <p14:creationId xmlns:p14="http://schemas.microsoft.com/office/powerpoint/2010/main" val="2939378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58D42806-CEA9-45BA-826E-434CC98661E7}"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22517721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8D42806-CEA9-45BA-826E-434CC98661E7}"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302082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8D42806-CEA9-45BA-826E-434CC98661E7}" type="datetimeFigureOut">
              <a:rPr lang="en-GB" smtClean="0"/>
              <a:t>30/03/2022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288904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8D42806-CEA9-45BA-826E-434CC98661E7}"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164418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58D42806-CEA9-45BA-826E-434CC98661E7}"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11054950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58D42806-CEA9-45BA-826E-434CC98661E7}" type="datetimeFigureOut">
              <a:rPr lang="en-GB" smtClean="0"/>
              <a:t>30/03/2022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256821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58D42806-CEA9-45BA-826E-434CC98661E7}" type="datetimeFigureOut">
              <a:rPr lang="en-GB" smtClean="0"/>
              <a:t>30/03/2022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A132B4-FA79-433F-9892-2EACE891A4B5}" type="slidenum">
              <a:rPr lang="en-GB" smtClean="0"/>
              <a:t>‹#›</a:t>
            </a:fld>
            <a:endParaRPr lang="en-GB"/>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10295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8D42806-CEA9-45BA-826E-434CC98661E7}" type="datetimeFigureOut">
              <a:rPr lang="en-GB" smtClean="0"/>
              <a:t>30/03/2022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3439742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42806-CEA9-45BA-826E-434CC98661E7}" type="datetimeFigureOut">
              <a:rPr lang="en-GB" smtClean="0"/>
              <a:t>30/03/2022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1831996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8D42806-CEA9-45BA-826E-434CC98661E7}" type="datetimeFigureOut">
              <a:rPr lang="en-GB" smtClean="0"/>
              <a:t>30/03/2022</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630518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58D42806-CEA9-45BA-826E-434CC98661E7}" type="datetimeFigureOut">
              <a:rPr lang="en-GB" smtClean="0"/>
              <a:t>30/03/2022</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06A132B4-FA79-433F-9892-2EACE891A4B5}" type="slidenum">
              <a:rPr lang="en-GB" smtClean="0"/>
              <a:t>‹#›</a:t>
            </a:fld>
            <a:endParaRPr lang="en-GB"/>
          </a:p>
        </p:txBody>
      </p:sp>
    </p:spTree>
    <p:extLst>
      <p:ext uri="{BB962C8B-B14F-4D97-AF65-F5344CB8AC3E}">
        <p14:creationId xmlns:p14="http://schemas.microsoft.com/office/powerpoint/2010/main" val="227048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8D42806-CEA9-45BA-826E-434CC98661E7}" type="datetimeFigureOut">
              <a:rPr lang="en-GB" smtClean="0"/>
              <a:t>30/03/2022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A132B4-FA79-433F-9892-2EACE891A4B5}" type="slidenum">
              <a:rPr lang="en-GB" smtClean="0"/>
              <a:t>‹#›</a:t>
            </a:fld>
            <a:endParaRPr lang="en-GB"/>
          </a:p>
        </p:txBody>
      </p:sp>
    </p:spTree>
    <p:extLst>
      <p:ext uri="{BB962C8B-B14F-4D97-AF65-F5344CB8AC3E}">
        <p14:creationId xmlns:p14="http://schemas.microsoft.com/office/powerpoint/2010/main" val="261836440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oracle.com/technical-resources/articles/java/javadoc-tool.html" TargetMode="External"/><Relationship Id="rId2" Type="http://schemas.openxmlformats.org/officeDocument/2006/relationships/hyperlink" Target="https://www.udemy.com/course/temiz-ko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AB646E-4E34-4480-B546-9E770C720390}"/>
              </a:ext>
            </a:extLst>
          </p:cNvPr>
          <p:cNvSpPr>
            <a:spLocks noGrp="1"/>
          </p:cNvSpPr>
          <p:nvPr>
            <p:ph type="ctrTitle"/>
          </p:nvPr>
        </p:nvSpPr>
        <p:spPr/>
        <p:txBody>
          <a:bodyPr/>
          <a:lstStyle/>
          <a:p>
            <a:r>
              <a:rPr lang="tr-TR" dirty="0" err="1">
                <a:ea typeface="Cambria" panose="02040503050406030204" pitchFamily="18" charset="0"/>
                <a:cs typeface="Calibri" panose="020F0502020204030204" pitchFamily="34" charset="0"/>
              </a:rPr>
              <a:t>Clean</a:t>
            </a:r>
            <a:r>
              <a:rPr lang="tr-TR" dirty="0">
                <a:ea typeface="Cambria" panose="02040503050406030204" pitchFamily="18" charset="0"/>
                <a:cs typeface="Calibri" panose="020F0502020204030204" pitchFamily="34" charset="0"/>
              </a:rPr>
              <a:t> </a:t>
            </a:r>
            <a:r>
              <a:rPr lang="tr-TR" dirty="0" err="1">
                <a:ea typeface="Cambria" panose="02040503050406030204" pitchFamily="18" charset="0"/>
                <a:cs typeface="Calibri" panose="020F0502020204030204" pitchFamily="34" charset="0"/>
              </a:rPr>
              <a:t>code</a:t>
            </a:r>
            <a:endParaRPr lang="en-GB" dirty="0">
              <a:ea typeface="Cambria" panose="02040503050406030204" pitchFamily="18" charset="0"/>
              <a:cs typeface="Calibri" panose="020F0502020204030204" pitchFamily="34" charset="0"/>
            </a:endParaRPr>
          </a:p>
        </p:txBody>
      </p:sp>
      <p:sp>
        <p:nvSpPr>
          <p:cNvPr id="3" name="Alt Başlık 2">
            <a:extLst>
              <a:ext uri="{FF2B5EF4-FFF2-40B4-BE49-F238E27FC236}">
                <a16:creationId xmlns:a16="http://schemas.microsoft.com/office/drawing/2014/main" id="{9843CB99-BDBA-4D5C-9A2C-93F9F349D85A}"/>
              </a:ext>
            </a:extLst>
          </p:cNvPr>
          <p:cNvSpPr>
            <a:spLocks noGrp="1"/>
          </p:cNvSpPr>
          <p:nvPr>
            <p:ph type="subTitle" idx="1"/>
          </p:nvPr>
        </p:nvSpPr>
        <p:spPr/>
        <p:txBody>
          <a:bodyPr/>
          <a:lstStyle/>
          <a:p>
            <a:r>
              <a:rPr lang="en-GB" dirty="0" err="1">
                <a:cs typeface="Calibri" panose="020F0502020204030204" pitchFamily="34" charset="0"/>
              </a:rPr>
              <a:t>Akın</a:t>
            </a:r>
            <a:r>
              <a:rPr lang="en-GB" dirty="0">
                <a:cs typeface="Calibri" panose="020F0502020204030204" pitchFamily="34" charset="0"/>
              </a:rPr>
              <a:t> </a:t>
            </a:r>
            <a:r>
              <a:rPr lang="en-GB" dirty="0" err="1">
                <a:cs typeface="Calibri" panose="020F0502020204030204" pitchFamily="34" charset="0"/>
              </a:rPr>
              <a:t>Kaldıroğlu</a:t>
            </a:r>
            <a:r>
              <a:rPr lang="tr-TR" dirty="0">
                <a:cs typeface="Calibri" panose="020F0502020204030204" pitchFamily="34" charset="0"/>
              </a:rPr>
              <a:t>’</a:t>
            </a:r>
            <a:r>
              <a:rPr lang="tr-TR" dirty="0" err="1">
                <a:cs typeface="Calibri" panose="020F0502020204030204" pitchFamily="34" charset="0"/>
              </a:rPr>
              <a:t>nun</a:t>
            </a:r>
            <a:r>
              <a:rPr lang="tr-TR" dirty="0">
                <a:cs typeface="Calibri" panose="020F0502020204030204" pitchFamily="34" charset="0"/>
              </a:rPr>
              <a:t> </a:t>
            </a:r>
            <a:r>
              <a:rPr lang="tr-TR" dirty="0" err="1">
                <a:cs typeface="Calibri" panose="020F0502020204030204" pitchFamily="34" charset="0"/>
              </a:rPr>
              <a:t>Clean</a:t>
            </a:r>
            <a:r>
              <a:rPr lang="tr-TR" dirty="0">
                <a:cs typeface="Calibri" panose="020F0502020204030204" pitchFamily="34" charset="0"/>
              </a:rPr>
              <a:t> </a:t>
            </a:r>
            <a:r>
              <a:rPr lang="tr-TR" dirty="0" err="1">
                <a:cs typeface="Calibri" panose="020F0502020204030204" pitchFamily="34" charset="0"/>
              </a:rPr>
              <a:t>Code</a:t>
            </a:r>
            <a:r>
              <a:rPr lang="tr-TR" dirty="0">
                <a:cs typeface="Calibri" panose="020F0502020204030204" pitchFamily="34" charset="0"/>
              </a:rPr>
              <a:t> serisinden</a:t>
            </a:r>
            <a:r>
              <a:rPr lang="tr-TR" baseline="30000" dirty="0">
                <a:cs typeface="Calibri" panose="020F0502020204030204" pitchFamily="34" charset="0"/>
              </a:rPr>
              <a:t>[0]</a:t>
            </a:r>
            <a:r>
              <a:rPr lang="tr-TR" dirty="0">
                <a:cs typeface="Calibri" panose="020F0502020204030204" pitchFamily="34" charset="0"/>
              </a:rPr>
              <a:t> derlemeler</a:t>
            </a:r>
            <a:endParaRPr lang="en-GB" dirty="0">
              <a:cs typeface="Calibri" panose="020F0502020204030204" pitchFamily="34" charset="0"/>
            </a:endParaRPr>
          </a:p>
        </p:txBody>
      </p:sp>
    </p:spTree>
    <p:extLst>
      <p:ext uri="{BB962C8B-B14F-4D97-AF65-F5344CB8AC3E}">
        <p14:creationId xmlns:p14="http://schemas.microsoft.com/office/powerpoint/2010/main" val="97906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FD2C73-41BF-42E9-80C0-29C185FF0BEC}"/>
              </a:ext>
            </a:extLst>
          </p:cNvPr>
          <p:cNvSpPr>
            <a:spLocks noGrp="1"/>
          </p:cNvSpPr>
          <p:nvPr>
            <p:ph type="title"/>
          </p:nvPr>
        </p:nvSpPr>
        <p:spPr/>
        <p:txBody>
          <a:bodyPr/>
          <a:lstStyle/>
          <a:p>
            <a:r>
              <a:rPr lang="tr-TR" dirty="0"/>
              <a:t>STANDART KODDA İSİMLENDİRME</a:t>
            </a:r>
            <a:endParaRPr lang="en-GB" dirty="0"/>
          </a:p>
        </p:txBody>
      </p:sp>
      <p:sp>
        <p:nvSpPr>
          <p:cNvPr id="3" name="İçerik Yer Tutucusu 2">
            <a:extLst>
              <a:ext uri="{FF2B5EF4-FFF2-40B4-BE49-F238E27FC236}">
                <a16:creationId xmlns:a16="http://schemas.microsoft.com/office/drawing/2014/main" id="{5BA6D9DF-37C9-4E0E-B723-41A07EB88F8A}"/>
              </a:ext>
            </a:extLst>
          </p:cNvPr>
          <p:cNvSpPr>
            <a:spLocks noGrp="1"/>
          </p:cNvSpPr>
          <p:nvPr>
            <p:ph idx="1"/>
          </p:nvPr>
        </p:nvSpPr>
        <p:spPr/>
        <p:txBody>
          <a:bodyPr/>
          <a:lstStyle/>
          <a:p>
            <a:r>
              <a:rPr lang="tr-TR" dirty="0"/>
              <a:t>İsimler </a:t>
            </a:r>
            <a:r>
              <a:rPr lang="tr-TR" b="1" i="1" dirty="0"/>
              <a:t>İngilizce</a:t>
            </a:r>
            <a:r>
              <a:rPr lang="tr-TR" dirty="0"/>
              <a:t> olmalıdır. </a:t>
            </a:r>
            <a:r>
              <a:rPr lang="tr-TR" b="1" i="1" dirty="0"/>
              <a:t>Doğru yazıma (</a:t>
            </a:r>
            <a:r>
              <a:rPr lang="tr-TR" b="1" i="1" dirty="0" err="1"/>
              <a:t>spelling</a:t>
            </a:r>
            <a:r>
              <a:rPr lang="tr-TR" b="1" i="1" dirty="0"/>
              <a:t>)</a:t>
            </a:r>
            <a:r>
              <a:rPr lang="tr-TR" dirty="0"/>
              <a:t> dikkat edilmeli.</a:t>
            </a:r>
          </a:p>
          <a:p>
            <a:r>
              <a:rPr lang="tr-TR" b="1" i="1" dirty="0"/>
              <a:t>Kısaltmalardan kaçınılmalı</a:t>
            </a:r>
            <a:r>
              <a:rPr lang="tr-TR" dirty="0"/>
              <a:t>. Herkes tarafından anlaşılacağına emin olunan kısaltmalar istisna tutulabilir.</a:t>
            </a:r>
          </a:p>
          <a:p>
            <a:r>
              <a:rPr lang="tr-TR" dirty="0"/>
              <a:t>Anlaşılmaz ve muğlak kısa isimler yerine gerekirse </a:t>
            </a:r>
            <a:r>
              <a:rPr lang="tr-TR" b="1" i="1" dirty="0"/>
              <a:t>daha uzun ama anlamlı isimler</a:t>
            </a:r>
            <a:r>
              <a:rPr lang="tr-TR" dirty="0"/>
              <a:t> kullanılmalı.</a:t>
            </a:r>
          </a:p>
          <a:p>
            <a:r>
              <a:rPr lang="tr-TR" b="1" i="1" dirty="0"/>
              <a:t>Soyut ve kapsayıcı isimler</a:t>
            </a:r>
            <a:r>
              <a:rPr lang="tr-TR" dirty="0"/>
              <a:t>e yer verilmeli.</a:t>
            </a:r>
          </a:p>
          <a:p>
            <a:r>
              <a:rPr lang="tr-TR" dirty="0"/>
              <a:t>Aynı kavramlara farklı yerlerde farklı isimler verilmemeli.</a:t>
            </a:r>
          </a:p>
        </p:txBody>
      </p:sp>
    </p:spTree>
    <p:extLst>
      <p:ext uri="{BB962C8B-B14F-4D97-AF65-F5344CB8AC3E}">
        <p14:creationId xmlns:p14="http://schemas.microsoft.com/office/powerpoint/2010/main" val="2798899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F97E5DE-826A-41EA-A970-7432451161B8}"/>
              </a:ext>
            </a:extLst>
          </p:cNvPr>
          <p:cNvPicPr>
            <a:picLocks noGrp="1" noChangeAspect="1"/>
          </p:cNvPicPr>
          <p:nvPr>
            <p:ph idx="1"/>
          </p:nvPr>
        </p:nvPicPr>
        <p:blipFill>
          <a:blip r:embed="rId2"/>
          <a:stretch>
            <a:fillRect/>
          </a:stretch>
        </p:blipFill>
        <p:spPr>
          <a:xfrm>
            <a:off x="2870719" y="595080"/>
            <a:ext cx="6450564" cy="2094152"/>
          </a:xfrm>
        </p:spPr>
      </p:pic>
      <p:sp>
        <p:nvSpPr>
          <p:cNvPr id="6" name="Metin kutusu 5">
            <a:extLst>
              <a:ext uri="{FF2B5EF4-FFF2-40B4-BE49-F238E27FC236}">
                <a16:creationId xmlns:a16="http://schemas.microsoft.com/office/drawing/2014/main" id="{E86DFDB8-B346-4A55-A4DB-E292521EC2C2}"/>
              </a:ext>
            </a:extLst>
          </p:cNvPr>
          <p:cNvSpPr txBox="1"/>
          <p:nvPr/>
        </p:nvSpPr>
        <p:spPr>
          <a:xfrm>
            <a:off x="3224771" y="2713110"/>
            <a:ext cx="5742457" cy="369332"/>
          </a:xfrm>
          <a:prstGeom prst="rect">
            <a:avLst/>
          </a:prstGeom>
          <a:noFill/>
        </p:spPr>
        <p:txBody>
          <a:bodyPr wrap="square" rtlCol="0">
            <a:spAutoFit/>
          </a:bodyPr>
          <a:lstStyle/>
          <a:p>
            <a:pPr algn="ctr"/>
            <a:r>
              <a:rPr lang="tr-TR" dirty="0"/>
              <a:t>Kısa muğlak isimler yerine </a:t>
            </a:r>
            <a:r>
              <a:rPr lang="tr-TR" b="1" i="1" dirty="0"/>
              <a:t>daha uzun ama anlaşılır </a:t>
            </a:r>
            <a:r>
              <a:rPr lang="tr-TR" dirty="0"/>
              <a:t>isimler</a:t>
            </a:r>
            <a:endParaRPr lang="en-GB" dirty="0"/>
          </a:p>
        </p:txBody>
      </p:sp>
      <p:pic>
        <p:nvPicPr>
          <p:cNvPr id="9" name="Resim 8">
            <a:extLst>
              <a:ext uri="{FF2B5EF4-FFF2-40B4-BE49-F238E27FC236}">
                <a16:creationId xmlns:a16="http://schemas.microsoft.com/office/drawing/2014/main" id="{B834A305-B2ED-49DC-9086-479E6C587EC1}"/>
              </a:ext>
            </a:extLst>
          </p:cNvPr>
          <p:cNvPicPr>
            <a:picLocks noChangeAspect="1"/>
          </p:cNvPicPr>
          <p:nvPr/>
        </p:nvPicPr>
        <p:blipFill>
          <a:blip r:embed="rId3"/>
          <a:stretch>
            <a:fillRect/>
          </a:stretch>
        </p:blipFill>
        <p:spPr>
          <a:xfrm>
            <a:off x="3458545" y="3429000"/>
            <a:ext cx="5274908" cy="2552664"/>
          </a:xfrm>
          <a:prstGeom prst="rect">
            <a:avLst/>
          </a:prstGeom>
        </p:spPr>
      </p:pic>
      <p:sp>
        <p:nvSpPr>
          <p:cNvPr id="10" name="Metin kutusu 9">
            <a:extLst>
              <a:ext uri="{FF2B5EF4-FFF2-40B4-BE49-F238E27FC236}">
                <a16:creationId xmlns:a16="http://schemas.microsoft.com/office/drawing/2014/main" id="{DD58A5D9-FB45-45F6-85EA-86FB54DEA73A}"/>
              </a:ext>
            </a:extLst>
          </p:cNvPr>
          <p:cNvSpPr txBox="1"/>
          <p:nvPr/>
        </p:nvSpPr>
        <p:spPr>
          <a:xfrm>
            <a:off x="3224771" y="5981664"/>
            <a:ext cx="5742457" cy="369332"/>
          </a:xfrm>
          <a:prstGeom prst="rect">
            <a:avLst/>
          </a:prstGeom>
          <a:noFill/>
        </p:spPr>
        <p:txBody>
          <a:bodyPr wrap="square" rtlCol="0">
            <a:spAutoFit/>
          </a:bodyPr>
          <a:lstStyle/>
          <a:p>
            <a:pPr algn="ctr"/>
            <a:r>
              <a:rPr lang="tr-TR" dirty="0"/>
              <a:t>Birim gibi somut isimler yerine </a:t>
            </a:r>
            <a:r>
              <a:rPr lang="tr-TR" b="1" i="1" dirty="0"/>
              <a:t>soyut ve kapsayıcı</a:t>
            </a:r>
            <a:r>
              <a:rPr lang="tr-TR" dirty="0"/>
              <a:t> isimler</a:t>
            </a:r>
            <a:endParaRPr lang="en-GB" dirty="0"/>
          </a:p>
        </p:txBody>
      </p:sp>
    </p:spTree>
    <p:extLst>
      <p:ext uri="{BB962C8B-B14F-4D97-AF65-F5344CB8AC3E}">
        <p14:creationId xmlns:p14="http://schemas.microsoft.com/office/powerpoint/2010/main" val="11306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FFF142-55FC-4C9A-80DE-106677E9B687}"/>
              </a:ext>
            </a:extLst>
          </p:cNvPr>
          <p:cNvSpPr>
            <a:spLocks noGrp="1"/>
          </p:cNvSpPr>
          <p:nvPr>
            <p:ph type="title"/>
          </p:nvPr>
        </p:nvSpPr>
        <p:spPr/>
        <p:txBody>
          <a:bodyPr/>
          <a:lstStyle/>
          <a:p>
            <a:r>
              <a:rPr lang="tr-TR" dirty="0"/>
              <a:t>İSİMLENDİRMEDE STANDARTLARA UYUM</a:t>
            </a:r>
            <a:endParaRPr lang="en-GB" dirty="0"/>
          </a:p>
        </p:txBody>
      </p:sp>
      <p:sp>
        <p:nvSpPr>
          <p:cNvPr id="3" name="İçerik Yer Tutucusu 2">
            <a:extLst>
              <a:ext uri="{FF2B5EF4-FFF2-40B4-BE49-F238E27FC236}">
                <a16:creationId xmlns:a16="http://schemas.microsoft.com/office/drawing/2014/main" id="{D7F65FDF-90AC-46D8-B8D5-F8E56513CF39}"/>
              </a:ext>
            </a:extLst>
          </p:cNvPr>
          <p:cNvSpPr>
            <a:spLocks noGrp="1"/>
          </p:cNvSpPr>
          <p:nvPr>
            <p:ph sz="half" idx="1"/>
          </p:nvPr>
        </p:nvSpPr>
        <p:spPr/>
        <p:txBody>
          <a:bodyPr>
            <a:normAutofit lnSpcReduction="10000"/>
          </a:bodyPr>
          <a:lstStyle/>
          <a:p>
            <a:pPr marL="0" indent="0">
              <a:buNone/>
            </a:pPr>
            <a:r>
              <a:rPr lang="tr-TR" dirty="0"/>
              <a:t>Format standartları;</a:t>
            </a:r>
          </a:p>
          <a:p>
            <a:r>
              <a:rPr lang="tr-TR" dirty="0"/>
              <a:t>Her dil için</a:t>
            </a:r>
          </a:p>
          <a:p>
            <a:r>
              <a:rPr lang="tr-TR" dirty="0"/>
              <a:t>Veri tabanı için</a:t>
            </a:r>
          </a:p>
          <a:p>
            <a:r>
              <a:rPr lang="tr-TR" dirty="0"/>
              <a:t>XML, </a:t>
            </a:r>
            <a:r>
              <a:rPr lang="tr-TR" dirty="0" err="1"/>
              <a:t>properties</a:t>
            </a:r>
            <a:r>
              <a:rPr lang="tr-TR" dirty="0"/>
              <a:t> dosyaları, web servisleri vs. için</a:t>
            </a:r>
          </a:p>
          <a:p>
            <a:pPr marL="0" indent="0">
              <a:buNone/>
            </a:pPr>
            <a:r>
              <a:rPr lang="tr-TR" dirty="0"/>
              <a:t>bulunmalıdır.</a:t>
            </a:r>
          </a:p>
        </p:txBody>
      </p:sp>
      <p:sp>
        <p:nvSpPr>
          <p:cNvPr id="4" name="İçerik Yer Tutucusu 3">
            <a:extLst>
              <a:ext uri="{FF2B5EF4-FFF2-40B4-BE49-F238E27FC236}">
                <a16:creationId xmlns:a16="http://schemas.microsoft.com/office/drawing/2014/main" id="{50732C4D-BA3E-41B1-BD6E-6F3A261EA2BE}"/>
              </a:ext>
            </a:extLst>
          </p:cNvPr>
          <p:cNvSpPr>
            <a:spLocks noGrp="1"/>
          </p:cNvSpPr>
          <p:nvPr>
            <p:ph sz="half" idx="2"/>
          </p:nvPr>
        </p:nvSpPr>
        <p:spPr>
          <a:xfrm>
            <a:off x="6338315" y="2638044"/>
            <a:ext cx="4271771" cy="3101982"/>
          </a:xfrm>
        </p:spPr>
        <p:txBody>
          <a:bodyPr>
            <a:normAutofit lnSpcReduction="10000"/>
          </a:bodyPr>
          <a:lstStyle/>
          <a:p>
            <a:pPr marL="0" indent="0">
              <a:buNone/>
            </a:pPr>
            <a:r>
              <a:rPr lang="tr-TR" dirty="0"/>
              <a:t>Farklı dillerin </a:t>
            </a:r>
            <a:r>
              <a:rPr lang="tr-TR" b="1" i="1" dirty="0"/>
              <a:t>isimlendirme geleneklerine (</a:t>
            </a:r>
            <a:r>
              <a:rPr lang="tr-TR" b="1" i="1" dirty="0" err="1"/>
              <a:t>naming</a:t>
            </a:r>
            <a:r>
              <a:rPr lang="tr-TR" b="1" i="1" dirty="0"/>
              <a:t> </a:t>
            </a:r>
            <a:r>
              <a:rPr lang="tr-TR" b="1" i="1" dirty="0" err="1"/>
              <a:t>conventions</a:t>
            </a:r>
            <a:r>
              <a:rPr lang="tr-TR" b="1" i="1" dirty="0"/>
              <a:t>)</a:t>
            </a:r>
            <a:r>
              <a:rPr lang="tr-TR" dirty="0"/>
              <a:t> uyulmalıdır. Hangi durumda hangi </a:t>
            </a:r>
            <a:r>
              <a:rPr lang="tr-TR" b="1" i="1" dirty="0" err="1"/>
              <a:t>case</a:t>
            </a:r>
            <a:r>
              <a:rPr lang="tr-TR" dirty="0" err="1"/>
              <a:t>’in</a:t>
            </a:r>
            <a:r>
              <a:rPr lang="tr-TR" dirty="0"/>
              <a:t> kullanılacağına dikkat edilmelidir.</a:t>
            </a:r>
          </a:p>
          <a:p>
            <a:r>
              <a:rPr lang="tr-TR" dirty="0" err="1"/>
              <a:t>flatcase</a:t>
            </a:r>
            <a:endParaRPr lang="tr-TR" dirty="0"/>
          </a:p>
          <a:p>
            <a:r>
              <a:rPr lang="tr-TR" dirty="0"/>
              <a:t>UPPERFLATCASE</a:t>
            </a:r>
          </a:p>
          <a:p>
            <a:r>
              <a:rPr lang="tr-TR" dirty="0" err="1"/>
              <a:t>camelCase</a:t>
            </a:r>
            <a:r>
              <a:rPr lang="tr-TR" dirty="0"/>
              <a:t>, </a:t>
            </a:r>
            <a:r>
              <a:rPr lang="tr-TR" dirty="0" err="1"/>
              <a:t>PascalCase</a:t>
            </a:r>
            <a:endParaRPr lang="tr-TR" dirty="0"/>
          </a:p>
          <a:p>
            <a:r>
              <a:rPr lang="tr-TR" dirty="0" err="1"/>
              <a:t>snake_case</a:t>
            </a:r>
            <a:endParaRPr lang="tr-TR" dirty="0"/>
          </a:p>
          <a:p>
            <a:r>
              <a:rPr lang="tr-TR" dirty="0" err="1"/>
              <a:t>kebab-case</a:t>
            </a:r>
            <a:endParaRPr lang="en-GB" dirty="0"/>
          </a:p>
        </p:txBody>
      </p:sp>
    </p:spTree>
    <p:extLst>
      <p:ext uri="{BB962C8B-B14F-4D97-AF65-F5344CB8AC3E}">
        <p14:creationId xmlns:p14="http://schemas.microsoft.com/office/powerpoint/2010/main" val="287033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239423-5861-4840-AEA2-C0E22B031D5F}"/>
              </a:ext>
            </a:extLst>
          </p:cNvPr>
          <p:cNvSpPr>
            <a:spLocks noGrp="1"/>
          </p:cNvSpPr>
          <p:nvPr>
            <p:ph type="title"/>
          </p:nvPr>
        </p:nvSpPr>
        <p:spPr/>
        <p:txBody>
          <a:bodyPr/>
          <a:lstStyle/>
          <a:p>
            <a:r>
              <a:rPr lang="tr-TR" dirty="0"/>
              <a:t>STANDART KODDA DİLİN KULLANIMI</a:t>
            </a:r>
            <a:endParaRPr lang="en-GB" dirty="0"/>
          </a:p>
        </p:txBody>
      </p:sp>
      <p:sp>
        <p:nvSpPr>
          <p:cNvPr id="3" name="İçerik Yer Tutucusu 2">
            <a:extLst>
              <a:ext uri="{FF2B5EF4-FFF2-40B4-BE49-F238E27FC236}">
                <a16:creationId xmlns:a16="http://schemas.microsoft.com/office/drawing/2014/main" id="{0AC77BB6-08B3-4CD6-8B42-3C003F16F156}"/>
              </a:ext>
            </a:extLst>
          </p:cNvPr>
          <p:cNvSpPr>
            <a:spLocks noGrp="1"/>
          </p:cNvSpPr>
          <p:nvPr>
            <p:ph sz="half" idx="1"/>
          </p:nvPr>
        </p:nvSpPr>
        <p:spPr>
          <a:xfrm>
            <a:off x="1331166" y="2638044"/>
            <a:ext cx="4522518" cy="3101982"/>
          </a:xfrm>
        </p:spPr>
        <p:txBody>
          <a:bodyPr>
            <a:normAutofit/>
          </a:bodyPr>
          <a:lstStyle/>
          <a:p>
            <a:r>
              <a:rPr lang="tr-TR" dirty="0"/>
              <a:t>Dilin </a:t>
            </a:r>
            <a:r>
              <a:rPr lang="tr-TR" b="1" i="1" dirty="0"/>
              <a:t>herkesçe kabul görmüş şekil</a:t>
            </a:r>
            <a:r>
              <a:rPr lang="tr-TR" dirty="0"/>
              <a:t>de, </a:t>
            </a:r>
            <a:r>
              <a:rPr lang="tr-TR" b="1" i="1" dirty="0"/>
              <a:t>standart yapılar</a:t>
            </a:r>
            <a:r>
              <a:rPr lang="tr-TR" dirty="0"/>
              <a:t>la kullanılması anlaşılırlığı olumlu etkiler.</a:t>
            </a:r>
          </a:p>
          <a:p>
            <a:r>
              <a:rPr lang="tr-TR" dirty="0"/>
              <a:t>Anlaşılma problemlerini önlemek açısından </a:t>
            </a:r>
            <a:r>
              <a:rPr lang="tr-TR" b="1" i="1" dirty="0"/>
              <a:t>aynı problem farklı şekillerde çözülmemelidir</a:t>
            </a:r>
            <a:r>
              <a:rPr lang="tr-TR" dirty="0"/>
              <a:t>.</a:t>
            </a:r>
            <a:endParaRPr lang="en-GB" dirty="0"/>
          </a:p>
        </p:txBody>
      </p:sp>
      <p:sp>
        <p:nvSpPr>
          <p:cNvPr id="4" name="İçerik Yer Tutucusu 3">
            <a:extLst>
              <a:ext uri="{FF2B5EF4-FFF2-40B4-BE49-F238E27FC236}">
                <a16:creationId xmlns:a16="http://schemas.microsoft.com/office/drawing/2014/main" id="{DF939C5B-E629-4165-AE7D-77E1C431A0A8}"/>
              </a:ext>
            </a:extLst>
          </p:cNvPr>
          <p:cNvSpPr>
            <a:spLocks noGrp="1"/>
          </p:cNvSpPr>
          <p:nvPr>
            <p:ph sz="half" idx="2"/>
          </p:nvPr>
        </p:nvSpPr>
        <p:spPr>
          <a:xfrm>
            <a:off x="6338315" y="2638044"/>
            <a:ext cx="4522518" cy="3101982"/>
          </a:xfrm>
        </p:spPr>
        <p:txBody>
          <a:bodyPr>
            <a:normAutofit/>
          </a:bodyPr>
          <a:lstStyle/>
          <a:p>
            <a:pPr marL="0" indent="0">
              <a:buNone/>
            </a:pPr>
            <a:r>
              <a:rPr lang="tr-TR" dirty="0"/>
              <a:t>Örneğin, bir nesne döndürmesi beklenen metodun nesne döndürememesi durumu:</a:t>
            </a:r>
          </a:p>
          <a:p>
            <a:r>
              <a:rPr lang="tr-TR" b="1" i="1" dirty="0" err="1"/>
              <a:t>Null</a:t>
            </a:r>
            <a:r>
              <a:rPr lang="tr-TR" dirty="0"/>
              <a:t> döndürüp kontrolünü yaparak</a:t>
            </a:r>
          </a:p>
          <a:p>
            <a:r>
              <a:rPr lang="tr-TR" b="1" i="1" dirty="0"/>
              <a:t>Hata (</a:t>
            </a:r>
            <a:r>
              <a:rPr lang="tr-TR" b="1" i="1" dirty="0" err="1"/>
              <a:t>expection</a:t>
            </a:r>
            <a:r>
              <a:rPr lang="tr-TR" b="1" i="1" dirty="0"/>
              <a:t>) yakalama</a:t>
            </a:r>
            <a:r>
              <a:rPr lang="tr-TR" i="1" dirty="0"/>
              <a:t> </a:t>
            </a:r>
            <a:r>
              <a:rPr lang="tr-TR" dirty="0"/>
              <a:t>ile</a:t>
            </a:r>
          </a:p>
          <a:p>
            <a:r>
              <a:rPr lang="tr-TR" b="1" i="1" dirty="0" err="1"/>
              <a:t>Optional</a:t>
            </a:r>
            <a:r>
              <a:rPr lang="tr-TR" dirty="0"/>
              <a:t> gibi dil-spesifik uygulamalarla</a:t>
            </a:r>
          </a:p>
          <a:p>
            <a:pPr marL="0" indent="0">
              <a:buNone/>
            </a:pPr>
            <a:r>
              <a:rPr lang="tr-TR" dirty="0"/>
              <a:t>çözülebilir.</a:t>
            </a:r>
          </a:p>
          <a:p>
            <a:pPr marL="0" indent="0">
              <a:buNone/>
            </a:pPr>
            <a:endParaRPr lang="tr-TR" dirty="0"/>
          </a:p>
          <a:p>
            <a:pPr marL="0" indent="0">
              <a:buNone/>
            </a:pPr>
            <a:r>
              <a:rPr lang="tr-TR" dirty="0"/>
              <a:t>Önemli olan </a:t>
            </a:r>
            <a:r>
              <a:rPr lang="tr-TR" b="1" i="1" dirty="0"/>
              <a:t>seçilen çözüme sadık kalmak</a:t>
            </a:r>
            <a:r>
              <a:rPr lang="tr-TR" dirty="0"/>
              <a:t>tır.</a:t>
            </a:r>
            <a:endParaRPr lang="en-GB" dirty="0"/>
          </a:p>
        </p:txBody>
      </p:sp>
    </p:spTree>
    <p:extLst>
      <p:ext uri="{BB962C8B-B14F-4D97-AF65-F5344CB8AC3E}">
        <p14:creationId xmlns:p14="http://schemas.microsoft.com/office/powerpoint/2010/main" val="425817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11">
            <a:extLst>
              <a:ext uri="{FF2B5EF4-FFF2-40B4-BE49-F238E27FC236}">
                <a16:creationId xmlns:a16="http://schemas.microsoft.com/office/drawing/2014/main" id="{2ED3E4F7-8B0D-4797-8E4A-855435AB1340}"/>
              </a:ext>
            </a:extLst>
          </p:cNvPr>
          <p:cNvPicPr>
            <a:picLocks noChangeAspect="1"/>
          </p:cNvPicPr>
          <p:nvPr/>
        </p:nvPicPr>
        <p:blipFill>
          <a:blip r:embed="rId2"/>
          <a:stretch>
            <a:fillRect/>
          </a:stretch>
        </p:blipFill>
        <p:spPr>
          <a:xfrm>
            <a:off x="855305" y="436975"/>
            <a:ext cx="4410000" cy="2520000"/>
          </a:xfrm>
          <a:prstGeom prst="rect">
            <a:avLst/>
          </a:prstGeom>
          <a:ln w="38100">
            <a:solidFill>
              <a:srgbClr val="418AB3"/>
            </a:solidFill>
          </a:ln>
        </p:spPr>
      </p:pic>
      <p:pic>
        <p:nvPicPr>
          <p:cNvPr id="14" name="Resim 13">
            <a:extLst>
              <a:ext uri="{FF2B5EF4-FFF2-40B4-BE49-F238E27FC236}">
                <a16:creationId xmlns:a16="http://schemas.microsoft.com/office/drawing/2014/main" id="{28BC6395-FFD7-4878-8053-8BCAC0A23EB4}"/>
              </a:ext>
            </a:extLst>
          </p:cNvPr>
          <p:cNvPicPr>
            <a:picLocks noChangeAspect="1"/>
          </p:cNvPicPr>
          <p:nvPr/>
        </p:nvPicPr>
        <p:blipFill>
          <a:blip r:embed="rId3"/>
          <a:stretch>
            <a:fillRect/>
          </a:stretch>
        </p:blipFill>
        <p:spPr>
          <a:xfrm>
            <a:off x="6926695" y="436975"/>
            <a:ext cx="4410000" cy="2520000"/>
          </a:xfrm>
          <a:prstGeom prst="rect">
            <a:avLst/>
          </a:prstGeom>
          <a:ln w="38100">
            <a:solidFill>
              <a:srgbClr val="418AB3"/>
            </a:solidFill>
          </a:ln>
        </p:spPr>
      </p:pic>
      <p:pic>
        <p:nvPicPr>
          <p:cNvPr id="16" name="Resim 15">
            <a:extLst>
              <a:ext uri="{FF2B5EF4-FFF2-40B4-BE49-F238E27FC236}">
                <a16:creationId xmlns:a16="http://schemas.microsoft.com/office/drawing/2014/main" id="{DA17941D-268A-421D-87BB-9B0BE9EAB2CC}"/>
              </a:ext>
            </a:extLst>
          </p:cNvPr>
          <p:cNvPicPr>
            <a:picLocks noChangeAspect="1"/>
          </p:cNvPicPr>
          <p:nvPr/>
        </p:nvPicPr>
        <p:blipFill>
          <a:blip r:embed="rId4"/>
          <a:stretch>
            <a:fillRect/>
          </a:stretch>
        </p:blipFill>
        <p:spPr>
          <a:xfrm>
            <a:off x="3654750" y="3593103"/>
            <a:ext cx="4882500" cy="2520000"/>
          </a:xfrm>
          <a:prstGeom prst="rect">
            <a:avLst/>
          </a:prstGeom>
          <a:ln w="38100">
            <a:solidFill>
              <a:srgbClr val="418AB3"/>
            </a:solidFill>
          </a:ln>
        </p:spPr>
      </p:pic>
      <p:sp>
        <p:nvSpPr>
          <p:cNvPr id="17" name="Metin kutusu 16">
            <a:extLst>
              <a:ext uri="{FF2B5EF4-FFF2-40B4-BE49-F238E27FC236}">
                <a16:creationId xmlns:a16="http://schemas.microsoft.com/office/drawing/2014/main" id="{2C23460E-F798-443A-A5DE-41535122DC14}"/>
              </a:ext>
            </a:extLst>
          </p:cNvPr>
          <p:cNvSpPr txBox="1"/>
          <p:nvPr/>
        </p:nvSpPr>
        <p:spPr>
          <a:xfrm>
            <a:off x="855305" y="3003630"/>
            <a:ext cx="4410000" cy="378715"/>
          </a:xfrm>
          <a:prstGeom prst="rect">
            <a:avLst/>
          </a:prstGeom>
          <a:noFill/>
        </p:spPr>
        <p:txBody>
          <a:bodyPr wrap="square" rtlCol="0">
            <a:spAutoFit/>
          </a:bodyPr>
          <a:lstStyle/>
          <a:p>
            <a:pPr algn="ctr"/>
            <a:r>
              <a:rPr lang="tr-TR" dirty="0"/>
              <a:t>Hata yakalama</a:t>
            </a:r>
            <a:endParaRPr lang="en-GB" dirty="0"/>
          </a:p>
        </p:txBody>
      </p:sp>
      <p:sp>
        <p:nvSpPr>
          <p:cNvPr id="18" name="Metin kutusu 17">
            <a:extLst>
              <a:ext uri="{FF2B5EF4-FFF2-40B4-BE49-F238E27FC236}">
                <a16:creationId xmlns:a16="http://schemas.microsoft.com/office/drawing/2014/main" id="{AB7FAC36-2009-4CB8-9B77-AC092E850BB0}"/>
              </a:ext>
            </a:extLst>
          </p:cNvPr>
          <p:cNvSpPr txBox="1"/>
          <p:nvPr/>
        </p:nvSpPr>
        <p:spPr>
          <a:xfrm>
            <a:off x="6926695" y="3003629"/>
            <a:ext cx="4410000" cy="378715"/>
          </a:xfrm>
          <a:prstGeom prst="rect">
            <a:avLst/>
          </a:prstGeom>
          <a:noFill/>
        </p:spPr>
        <p:txBody>
          <a:bodyPr wrap="square" rtlCol="0">
            <a:spAutoFit/>
          </a:bodyPr>
          <a:lstStyle/>
          <a:p>
            <a:pPr algn="ctr"/>
            <a:r>
              <a:rPr lang="tr-TR" dirty="0" err="1"/>
              <a:t>Null</a:t>
            </a:r>
            <a:r>
              <a:rPr lang="tr-TR" dirty="0"/>
              <a:t> kontrolü</a:t>
            </a:r>
            <a:endParaRPr lang="en-GB" dirty="0"/>
          </a:p>
        </p:txBody>
      </p:sp>
      <p:sp>
        <p:nvSpPr>
          <p:cNvPr id="19" name="Metin kutusu 18">
            <a:extLst>
              <a:ext uri="{FF2B5EF4-FFF2-40B4-BE49-F238E27FC236}">
                <a16:creationId xmlns:a16="http://schemas.microsoft.com/office/drawing/2014/main" id="{50AE07A8-D4F2-4AFC-9927-F09E6CADF3E3}"/>
              </a:ext>
            </a:extLst>
          </p:cNvPr>
          <p:cNvSpPr txBox="1"/>
          <p:nvPr/>
        </p:nvSpPr>
        <p:spPr>
          <a:xfrm>
            <a:off x="3654750" y="6159758"/>
            <a:ext cx="4882500" cy="378715"/>
          </a:xfrm>
          <a:prstGeom prst="rect">
            <a:avLst/>
          </a:prstGeom>
          <a:noFill/>
        </p:spPr>
        <p:txBody>
          <a:bodyPr wrap="square" rtlCol="0">
            <a:spAutoFit/>
          </a:bodyPr>
          <a:lstStyle/>
          <a:p>
            <a:pPr algn="ctr"/>
            <a:r>
              <a:rPr lang="tr-TR" dirty="0" err="1"/>
              <a:t>Optional</a:t>
            </a:r>
            <a:r>
              <a:rPr lang="tr-TR" dirty="0"/>
              <a:t> sınıfı</a:t>
            </a:r>
            <a:endParaRPr lang="en-GB" dirty="0"/>
          </a:p>
        </p:txBody>
      </p:sp>
    </p:spTree>
    <p:extLst>
      <p:ext uri="{BB962C8B-B14F-4D97-AF65-F5344CB8AC3E}">
        <p14:creationId xmlns:p14="http://schemas.microsoft.com/office/powerpoint/2010/main" val="67138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C13F9C-DB0C-4CBA-AFA4-80B59DE1CD03}"/>
              </a:ext>
            </a:extLst>
          </p:cNvPr>
          <p:cNvSpPr>
            <a:spLocks noGrp="1"/>
          </p:cNvSpPr>
          <p:nvPr>
            <p:ph type="title"/>
          </p:nvPr>
        </p:nvSpPr>
        <p:spPr/>
        <p:txBody>
          <a:bodyPr/>
          <a:lstStyle/>
          <a:p>
            <a:r>
              <a:rPr lang="tr-TR" dirty="0"/>
              <a:t>STANDART KODDA DOKÜMANTASYON</a:t>
            </a:r>
            <a:endParaRPr lang="en-GB" dirty="0"/>
          </a:p>
        </p:txBody>
      </p:sp>
      <p:sp>
        <p:nvSpPr>
          <p:cNvPr id="3" name="İçerik Yer Tutucusu 2">
            <a:extLst>
              <a:ext uri="{FF2B5EF4-FFF2-40B4-BE49-F238E27FC236}">
                <a16:creationId xmlns:a16="http://schemas.microsoft.com/office/drawing/2014/main" id="{685B7B1D-B90F-44C5-A44E-EFAF37535702}"/>
              </a:ext>
            </a:extLst>
          </p:cNvPr>
          <p:cNvSpPr>
            <a:spLocks noGrp="1"/>
          </p:cNvSpPr>
          <p:nvPr>
            <p:ph idx="1"/>
          </p:nvPr>
        </p:nvSpPr>
        <p:spPr/>
        <p:txBody>
          <a:bodyPr>
            <a:normAutofit/>
          </a:bodyPr>
          <a:lstStyle/>
          <a:p>
            <a:r>
              <a:rPr lang="tr-TR" sz="2200" dirty="0"/>
              <a:t>Anlaşılır kodun son şartı dokümantasyondur.</a:t>
            </a:r>
          </a:p>
          <a:p>
            <a:r>
              <a:rPr lang="tr-TR" sz="2200" dirty="0"/>
              <a:t>İyi isimlendirme ve odaklılık yeterli değilse açıklama gereklidir.</a:t>
            </a:r>
          </a:p>
          <a:p>
            <a:r>
              <a:rPr lang="tr-TR" sz="2200" dirty="0"/>
              <a:t>Karmaşık kodda çözüm, öncelikle </a:t>
            </a:r>
            <a:r>
              <a:rPr lang="tr-TR" sz="2200" dirty="0" err="1"/>
              <a:t>refactoring</a:t>
            </a:r>
            <a:r>
              <a:rPr lang="tr-TR" sz="2200" dirty="0"/>
              <a:t> ile aranmalıdır.</a:t>
            </a:r>
            <a:br>
              <a:rPr lang="tr-TR" sz="2200" dirty="0"/>
            </a:br>
            <a:r>
              <a:rPr lang="tr-TR" sz="2200" dirty="0"/>
              <a:t>Kod hâlâ anlaşılmaya muhtaçsa yorumlar kullanılmalıdır.</a:t>
            </a:r>
          </a:p>
        </p:txBody>
      </p:sp>
    </p:spTree>
    <p:extLst>
      <p:ext uri="{BB962C8B-B14F-4D97-AF65-F5344CB8AC3E}">
        <p14:creationId xmlns:p14="http://schemas.microsoft.com/office/powerpoint/2010/main" val="3826613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11BD49-E578-487F-BEE1-62B68A6FD787}"/>
              </a:ext>
            </a:extLst>
          </p:cNvPr>
          <p:cNvPicPr>
            <a:picLocks noChangeAspect="1"/>
          </p:cNvPicPr>
          <p:nvPr/>
        </p:nvPicPr>
        <p:blipFill>
          <a:blip r:embed="rId2"/>
          <a:stretch>
            <a:fillRect/>
          </a:stretch>
        </p:blipFill>
        <p:spPr>
          <a:xfrm>
            <a:off x="3066661" y="970384"/>
            <a:ext cx="6058678" cy="1818208"/>
          </a:xfrm>
          <a:prstGeom prst="rect">
            <a:avLst/>
          </a:prstGeom>
        </p:spPr>
      </p:pic>
      <p:sp>
        <p:nvSpPr>
          <p:cNvPr id="6" name="Metin kutusu 5">
            <a:extLst>
              <a:ext uri="{FF2B5EF4-FFF2-40B4-BE49-F238E27FC236}">
                <a16:creationId xmlns:a16="http://schemas.microsoft.com/office/drawing/2014/main" id="{902BDB4D-A38A-4E82-ADD6-ED574E2F66EB}"/>
              </a:ext>
            </a:extLst>
          </p:cNvPr>
          <p:cNvSpPr txBox="1"/>
          <p:nvPr/>
        </p:nvSpPr>
        <p:spPr>
          <a:xfrm>
            <a:off x="3066661" y="2788592"/>
            <a:ext cx="6058678" cy="369332"/>
          </a:xfrm>
          <a:prstGeom prst="rect">
            <a:avLst/>
          </a:prstGeom>
          <a:noFill/>
        </p:spPr>
        <p:txBody>
          <a:bodyPr wrap="square" rtlCol="0">
            <a:spAutoFit/>
          </a:bodyPr>
          <a:lstStyle/>
          <a:p>
            <a:pPr algn="ctr"/>
            <a:r>
              <a:rPr lang="tr-TR" dirty="0"/>
              <a:t>Kodu okunabilir yapmak öncelikli olmalıdır.</a:t>
            </a:r>
            <a:endParaRPr lang="en-GB" dirty="0"/>
          </a:p>
        </p:txBody>
      </p:sp>
      <p:sp>
        <p:nvSpPr>
          <p:cNvPr id="8" name="İçerik Yer Tutucusu 2">
            <a:extLst>
              <a:ext uri="{FF2B5EF4-FFF2-40B4-BE49-F238E27FC236}">
                <a16:creationId xmlns:a16="http://schemas.microsoft.com/office/drawing/2014/main" id="{2B8F3A5F-BA27-43FA-80F3-7D54B508EEF7}"/>
              </a:ext>
            </a:extLst>
          </p:cNvPr>
          <p:cNvSpPr>
            <a:spLocks noGrp="1"/>
          </p:cNvSpPr>
          <p:nvPr>
            <p:ph idx="1"/>
          </p:nvPr>
        </p:nvSpPr>
        <p:spPr>
          <a:xfrm>
            <a:off x="2231136" y="3876729"/>
            <a:ext cx="7729728" cy="2010887"/>
          </a:xfrm>
        </p:spPr>
        <p:txBody>
          <a:bodyPr>
            <a:normAutofit/>
          </a:bodyPr>
          <a:lstStyle/>
          <a:p>
            <a:pPr marL="0" indent="0">
              <a:buNone/>
            </a:pPr>
            <a:r>
              <a:rPr lang="en-GB" sz="2200" b="1" i="1" dirty="0"/>
              <a:t>“</a:t>
            </a:r>
            <a:r>
              <a:rPr lang="en-GB" sz="2100" i="1" dirty="0"/>
              <a:t>A comment is an apology for not choosing a more clear name, or a more reasonable set of parameters, or for the failure to use explanatory variables and explanatory functions.</a:t>
            </a:r>
            <a:r>
              <a:rPr lang="en-GB" sz="2200" b="1" i="1" dirty="0"/>
              <a:t>”</a:t>
            </a:r>
            <a:endParaRPr lang="tr-TR" sz="2200" i="1" dirty="0"/>
          </a:p>
          <a:p>
            <a:pPr marL="0" indent="0" algn="r">
              <a:buNone/>
            </a:pPr>
            <a:r>
              <a:rPr lang="tr-TR" sz="1900" b="1" i="1" dirty="0" err="1"/>
              <a:t>Uncle</a:t>
            </a:r>
            <a:r>
              <a:rPr lang="tr-TR" sz="1900" b="1" i="1" dirty="0"/>
              <a:t> </a:t>
            </a:r>
            <a:r>
              <a:rPr lang="tr-TR" sz="1900" b="1" i="1" dirty="0" err="1"/>
              <a:t>Bob</a:t>
            </a:r>
            <a:r>
              <a:rPr lang="tr-TR" sz="1900" b="1" i="1" dirty="0"/>
              <a:t> (Robert C. Martin)</a:t>
            </a:r>
            <a:endParaRPr lang="tr-TR" sz="1900" i="1" dirty="0"/>
          </a:p>
        </p:txBody>
      </p:sp>
    </p:spTree>
    <p:extLst>
      <p:ext uri="{BB962C8B-B14F-4D97-AF65-F5344CB8AC3E}">
        <p14:creationId xmlns:p14="http://schemas.microsoft.com/office/powerpoint/2010/main" val="3528637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7B4FC3-E527-4772-B4D8-0F6AD46D5987}"/>
              </a:ext>
            </a:extLst>
          </p:cNvPr>
          <p:cNvSpPr>
            <a:spLocks noGrp="1"/>
          </p:cNvSpPr>
          <p:nvPr>
            <p:ph type="title"/>
          </p:nvPr>
        </p:nvSpPr>
        <p:spPr/>
        <p:txBody>
          <a:bodyPr/>
          <a:lstStyle/>
          <a:p>
            <a:r>
              <a:rPr lang="tr-TR" dirty="0"/>
              <a:t>STANDART KODDA DOKÜMANTASYON</a:t>
            </a:r>
            <a:endParaRPr lang="en-GB" dirty="0"/>
          </a:p>
        </p:txBody>
      </p:sp>
      <p:sp>
        <p:nvSpPr>
          <p:cNvPr id="3" name="İçerik Yer Tutucusu 2">
            <a:extLst>
              <a:ext uri="{FF2B5EF4-FFF2-40B4-BE49-F238E27FC236}">
                <a16:creationId xmlns:a16="http://schemas.microsoft.com/office/drawing/2014/main" id="{60EEF6D1-2F3E-434F-991B-6DA07E537572}"/>
              </a:ext>
            </a:extLst>
          </p:cNvPr>
          <p:cNvSpPr>
            <a:spLocks noGrp="1"/>
          </p:cNvSpPr>
          <p:nvPr>
            <p:ph idx="1"/>
          </p:nvPr>
        </p:nvSpPr>
        <p:spPr/>
        <p:txBody>
          <a:bodyPr>
            <a:normAutofit/>
          </a:bodyPr>
          <a:lstStyle/>
          <a:p>
            <a:pPr marL="0" indent="0">
              <a:buNone/>
            </a:pPr>
            <a:r>
              <a:rPr lang="tr-TR" sz="2000" dirty="0"/>
              <a:t>Dokümantasyonun iki türünden bahsedilir:</a:t>
            </a:r>
          </a:p>
          <a:p>
            <a:r>
              <a:rPr lang="tr-TR" sz="2000" b="1" i="1" dirty="0"/>
              <a:t>Kod içi</a:t>
            </a:r>
            <a:r>
              <a:rPr lang="tr-TR" sz="2000" dirty="0"/>
              <a:t> </a:t>
            </a:r>
            <a:r>
              <a:rPr lang="tr-TR" sz="2000" b="1" i="1" dirty="0"/>
              <a:t>dokümantasyon: </a:t>
            </a:r>
            <a:r>
              <a:rPr lang="tr-TR" sz="2000" dirty="0"/>
              <a:t>‘//’,  ‘/* */’ gibi ayraçlar içerisine yazılan kısa notlardır. Gerekli görüldüğü durumlarda kullanılır.</a:t>
            </a:r>
          </a:p>
          <a:p>
            <a:pPr marL="0" indent="0">
              <a:buNone/>
            </a:pPr>
            <a:endParaRPr lang="tr-TR" sz="2000" dirty="0"/>
          </a:p>
          <a:p>
            <a:r>
              <a:rPr lang="tr-TR" sz="2000" b="1" i="1" dirty="0"/>
              <a:t>API dokümantasyonu:</a:t>
            </a:r>
            <a:r>
              <a:rPr lang="tr-TR" sz="2000" dirty="0"/>
              <a:t> Kodun </a:t>
            </a:r>
            <a:r>
              <a:rPr lang="tr-TR" sz="2000" dirty="0" err="1"/>
              <a:t>arayüzünün</a:t>
            </a:r>
            <a:r>
              <a:rPr lang="tr-TR" sz="2000" dirty="0"/>
              <a:t> dokümantasyonudur. Daha fazla önem arz eder ve stratejiktir. Özel formatlarda bulunur ve araçları vardır. Sınıf, arayüz ve metotlar için yazılır.</a:t>
            </a:r>
          </a:p>
          <a:p>
            <a:pPr marL="0" indent="0">
              <a:buNone/>
            </a:pPr>
            <a:endParaRPr lang="en-GB" sz="2000" b="1" i="1" dirty="0"/>
          </a:p>
        </p:txBody>
      </p:sp>
    </p:spTree>
    <p:extLst>
      <p:ext uri="{BB962C8B-B14F-4D97-AF65-F5344CB8AC3E}">
        <p14:creationId xmlns:p14="http://schemas.microsoft.com/office/powerpoint/2010/main" val="122047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2EA8F560-83A2-4B6D-B94A-053956AEDE68}"/>
              </a:ext>
            </a:extLst>
          </p:cNvPr>
          <p:cNvSpPr>
            <a:spLocks noChangeArrowheads="1"/>
          </p:cNvSpPr>
          <p:nvPr/>
        </p:nvSpPr>
        <p:spPr bwMode="auto">
          <a:xfrm>
            <a:off x="3455702" y="24240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Nesne 4">
            <a:extLst>
              <a:ext uri="{FF2B5EF4-FFF2-40B4-BE49-F238E27FC236}">
                <a16:creationId xmlns:a16="http://schemas.microsoft.com/office/drawing/2014/main" id="{9305BBB8-4E23-4A36-BC13-AFFAB8EE4BAB}"/>
              </a:ext>
            </a:extLst>
          </p:cNvPr>
          <p:cNvGraphicFramePr>
            <a:graphicFrameLocks noChangeAspect="1"/>
          </p:cNvGraphicFramePr>
          <p:nvPr>
            <p:extLst>
              <p:ext uri="{D42A27DB-BD31-4B8C-83A1-F6EECF244321}">
                <p14:modId xmlns:p14="http://schemas.microsoft.com/office/powerpoint/2010/main" val="898758598"/>
              </p:ext>
            </p:extLst>
          </p:nvPr>
        </p:nvGraphicFramePr>
        <p:xfrm>
          <a:off x="3020008" y="1368349"/>
          <a:ext cx="6151984" cy="3841386"/>
        </p:xfrm>
        <a:graphic>
          <a:graphicData uri="http://schemas.openxmlformats.org/presentationml/2006/ole">
            <mc:AlternateContent xmlns:mc="http://schemas.openxmlformats.org/markup-compatibility/2006">
              <mc:Choice xmlns:v="urn:schemas-microsoft-com:vml" Requires="v">
                <p:oleObj spid="_x0000_s2237" name="Document" r:id="rId3" imgW="5761150" imgH="3596889" progId="Word.OpenDocumentText.12">
                  <p:embed/>
                </p:oleObj>
              </mc:Choice>
              <mc:Fallback>
                <p:oleObj name="Document" r:id="rId3" imgW="5761150" imgH="3596889" progId="Word.OpenDocumentText.12">
                  <p:embed/>
                  <p:pic>
                    <p:nvPicPr>
                      <p:cNvPr id="6" name="Nesne 5">
                        <a:extLst>
                          <a:ext uri="{FF2B5EF4-FFF2-40B4-BE49-F238E27FC236}">
                            <a16:creationId xmlns:a16="http://schemas.microsoft.com/office/drawing/2014/main" id="{E0B6136E-BD88-486F-A157-3E1ABE630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0008" y="1368349"/>
                        <a:ext cx="6151984" cy="3841386"/>
                      </a:xfrm>
                      <a:prstGeom prst="rect">
                        <a:avLst/>
                      </a:prstGeom>
                      <a:noFill/>
                    </p:spPr>
                  </p:pic>
                </p:oleObj>
              </mc:Fallback>
            </mc:AlternateContent>
          </a:graphicData>
        </a:graphic>
      </p:graphicFrame>
      <p:sp>
        <p:nvSpPr>
          <p:cNvPr id="6" name="Metin kutusu 5">
            <a:extLst>
              <a:ext uri="{FF2B5EF4-FFF2-40B4-BE49-F238E27FC236}">
                <a16:creationId xmlns:a16="http://schemas.microsoft.com/office/drawing/2014/main" id="{90CBF38B-8C40-4C8D-80E6-30147EC69DC0}"/>
              </a:ext>
            </a:extLst>
          </p:cNvPr>
          <p:cNvSpPr txBox="1"/>
          <p:nvPr/>
        </p:nvSpPr>
        <p:spPr>
          <a:xfrm>
            <a:off x="3020007" y="5209735"/>
            <a:ext cx="6151985" cy="369332"/>
          </a:xfrm>
          <a:prstGeom prst="rect">
            <a:avLst/>
          </a:prstGeom>
          <a:noFill/>
        </p:spPr>
        <p:txBody>
          <a:bodyPr wrap="square" rtlCol="0">
            <a:spAutoFit/>
          </a:bodyPr>
          <a:lstStyle/>
          <a:p>
            <a:pPr algn="ctr"/>
            <a:r>
              <a:rPr lang="tr-TR" dirty="0"/>
              <a:t>Javadoc kullanım örneği</a:t>
            </a:r>
            <a:r>
              <a:rPr lang="tr-TR" baseline="30000" dirty="0"/>
              <a:t>[1]</a:t>
            </a:r>
            <a:endParaRPr lang="en-GB" baseline="30000" dirty="0"/>
          </a:p>
        </p:txBody>
      </p:sp>
    </p:spTree>
    <p:extLst>
      <p:ext uri="{BB962C8B-B14F-4D97-AF65-F5344CB8AC3E}">
        <p14:creationId xmlns:p14="http://schemas.microsoft.com/office/powerpoint/2010/main" val="683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D91243-142D-4F22-A958-ED718B5AEA71}"/>
              </a:ext>
            </a:extLst>
          </p:cNvPr>
          <p:cNvSpPr>
            <a:spLocks noGrp="1"/>
          </p:cNvSpPr>
          <p:nvPr>
            <p:ph type="title"/>
          </p:nvPr>
        </p:nvSpPr>
        <p:spPr/>
        <p:txBody>
          <a:bodyPr/>
          <a:lstStyle/>
          <a:p>
            <a:r>
              <a:rPr lang="tr-TR" dirty="0"/>
              <a:t>ODAKLILIK</a:t>
            </a:r>
            <a:endParaRPr lang="en-GB" dirty="0"/>
          </a:p>
        </p:txBody>
      </p:sp>
      <p:pic>
        <p:nvPicPr>
          <p:cNvPr id="11" name="İçerik Yer Tutucusu 10">
            <a:extLst>
              <a:ext uri="{FF2B5EF4-FFF2-40B4-BE49-F238E27FC236}">
                <a16:creationId xmlns:a16="http://schemas.microsoft.com/office/drawing/2014/main" id="{78E3AB8F-9B91-4782-BB74-701EE821C9B9}"/>
              </a:ext>
            </a:extLst>
          </p:cNvPr>
          <p:cNvPicPr>
            <a:picLocks noGrp="1" noChangeAspect="1"/>
          </p:cNvPicPr>
          <p:nvPr>
            <p:ph sz="half" idx="1"/>
          </p:nvPr>
        </p:nvPicPr>
        <p:blipFill>
          <a:blip r:embed="rId2"/>
          <a:stretch>
            <a:fillRect/>
          </a:stretch>
        </p:blipFill>
        <p:spPr>
          <a:xfrm>
            <a:off x="1581150" y="3382442"/>
            <a:ext cx="4271963" cy="1613941"/>
          </a:xfrm>
          <a:prstGeom prst="rect">
            <a:avLst/>
          </a:prstGeom>
          <a:ln w="38100">
            <a:solidFill>
              <a:srgbClr val="418AB3"/>
            </a:solidFill>
          </a:ln>
        </p:spPr>
      </p:pic>
      <p:sp>
        <p:nvSpPr>
          <p:cNvPr id="12" name="İçerik Yer Tutucusu 2">
            <a:extLst>
              <a:ext uri="{FF2B5EF4-FFF2-40B4-BE49-F238E27FC236}">
                <a16:creationId xmlns:a16="http://schemas.microsoft.com/office/drawing/2014/main" id="{567EFC26-17F7-47C3-A879-1D4DA781BED4}"/>
              </a:ext>
            </a:extLst>
          </p:cNvPr>
          <p:cNvSpPr>
            <a:spLocks noGrp="1"/>
          </p:cNvSpPr>
          <p:nvPr>
            <p:ph sz="half" idx="2"/>
          </p:nvPr>
        </p:nvSpPr>
        <p:spPr>
          <a:xfrm>
            <a:off x="6338888" y="2638425"/>
            <a:ext cx="4270375" cy="3101975"/>
          </a:xfrm>
        </p:spPr>
        <p:txBody>
          <a:bodyPr>
            <a:normAutofit fontScale="85000" lnSpcReduction="10000"/>
          </a:bodyPr>
          <a:lstStyle/>
          <a:p>
            <a:pPr marL="0" indent="0">
              <a:buNone/>
            </a:pPr>
            <a:r>
              <a:rPr lang="tr-TR" dirty="0"/>
              <a:t>Odaklı kod elde etmek için geliştirilen bazı prensipler:</a:t>
            </a:r>
          </a:p>
          <a:p>
            <a:r>
              <a:rPr lang="tr-TR" b="1" i="1" dirty="0"/>
              <a:t>Endişelerin ayrılması </a:t>
            </a:r>
            <a:r>
              <a:rPr lang="tr-TR" dirty="0"/>
              <a:t>(</a:t>
            </a:r>
            <a:r>
              <a:rPr lang="tr-TR" dirty="0" err="1"/>
              <a:t>Seperation</a:t>
            </a:r>
            <a:r>
              <a:rPr lang="tr-TR" dirty="0"/>
              <a:t> of </a:t>
            </a:r>
            <a:r>
              <a:rPr lang="tr-TR" dirty="0" err="1"/>
              <a:t>concerns</a:t>
            </a:r>
            <a:r>
              <a:rPr lang="tr-TR" dirty="0"/>
              <a:t>)</a:t>
            </a:r>
          </a:p>
          <a:p>
            <a:r>
              <a:rPr lang="tr-TR" b="1" i="1" dirty="0"/>
              <a:t>Tek sorumluluk prensibi</a:t>
            </a:r>
            <a:r>
              <a:rPr lang="tr-TR" dirty="0"/>
              <a:t> (</a:t>
            </a:r>
            <a:r>
              <a:rPr lang="tr-TR" dirty="0" err="1"/>
              <a:t>Single-responsibility</a:t>
            </a:r>
            <a:r>
              <a:rPr lang="tr-TR" dirty="0"/>
              <a:t> </a:t>
            </a:r>
            <a:r>
              <a:rPr lang="tr-TR" dirty="0" err="1"/>
              <a:t>principle</a:t>
            </a:r>
            <a:r>
              <a:rPr lang="tr-TR" dirty="0"/>
              <a:t>)</a:t>
            </a:r>
          </a:p>
          <a:p>
            <a:r>
              <a:rPr lang="tr-TR" b="1" i="1" dirty="0"/>
              <a:t>High-</a:t>
            </a:r>
            <a:r>
              <a:rPr lang="tr-TR" b="1" i="1" dirty="0" err="1"/>
              <a:t>cohesion</a:t>
            </a:r>
            <a:r>
              <a:rPr lang="tr-TR" dirty="0"/>
              <a:t> (Yüksek birliktelik)</a:t>
            </a:r>
          </a:p>
          <a:p>
            <a:r>
              <a:rPr lang="tr-TR" b="1" i="1" dirty="0" err="1"/>
              <a:t>Low-coupling</a:t>
            </a:r>
            <a:r>
              <a:rPr lang="tr-TR" dirty="0"/>
              <a:t> (Düşük bağımlılık)</a:t>
            </a:r>
          </a:p>
          <a:p>
            <a:pPr marL="0" indent="0">
              <a:buNone/>
            </a:pPr>
            <a:endParaRPr lang="tr-TR" dirty="0"/>
          </a:p>
          <a:p>
            <a:pPr marL="0" indent="0">
              <a:buNone/>
            </a:pPr>
            <a:r>
              <a:rPr lang="tr-TR" dirty="0"/>
              <a:t>Tekrarsız kodun temel prensibi: </a:t>
            </a:r>
            <a:r>
              <a:rPr lang="tr-TR" b="1" i="1" dirty="0" err="1"/>
              <a:t>Don’t</a:t>
            </a:r>
            <a:r>
              <a:rPr lang="tr-TR" b="1" i="1" dirty="0"/>
              <a:t> </a:t>
            </a:r>
            <a:r>
              <a:rPr lang="tr-TR" b="1" i="1" dirty="0" err="1"/>
              <a:t>repeat</a:t>
            </a:r>
            <a:r>
              <a:rPr lang="tr-TR" b="1" i="1" dirty="0"/>
              <a:t> </a:t>
            </a:r>
            <a:r>
              <a:rPr lang="tr-TR" b="1" i="1" dirty="0" err="1"/>
              <a:t>yourself</a:t>
            </a:r>
            <a:r>
              <a:rPr lang="tr-TR" b="1" i="1" dirty="0"/>
              <a:t> (DRY)</a:t>
            </a:r>
          </a:p>
        </p:txBody>
      </p:sp>
    </p:spTree>
    <p:extLst>
      <p:ext uri="{BB962C8B-B14F-4D97-AF65-F5344CB8AC3E}">
        <p14:creationId xmlns:p14="http://schemas.microsoft.com/office/powerpoint/2010/main" val="245452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5559C21-9247-4BB7-81F6-E07812EC4D0C}"/>
              </a:ext>
            </a:extLst>
          </p:cNvPr>
          <p:cNvSpPr>
            <a:spLocks noGrp="1"/>
          </p:cNvSpPr>
          <p:nvPr>
            <p:ph type="title"/>
          </p:nvPr>
        </p:nvSpPr>
        <p:spPr/>
        <p:txBody>
          <a:bodyPr/>
          <a:lstStyle/>
          <a:p>
            <a:r>
              <a:rPr lang="tr-TR" dirty="0"/>
              <a:t>CLEAN CODE’UN TEMELLERİ</a:t>
            </a:r>
            <a:endParaRPr lang="en-GB" dirty="0"/>
          </a:p>
        </p:txBody>
      </p:sp>
      <p:sp>
        <p:nvSpPr>
          <p:cNvPr id="5" name="Metin Yer Tutucusu 4">
            <a:extLst>
              <a:ext uri="{FF2B5EF4-FFF2-40B4-BE49-F238E27FC236}">
                <a16:creationId xmlns:a16="http://schemas.microsoft.com/office/drawing/2014/main" id="{613D4460-5517-490F-B989-145096DFAA2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34835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647300-6A53-460A-9A9C-62009376E56D}"/>
              </a:ext>
            </a:extLst>
          </p:cNvPr>
          <p:cNvSpPr>
            <a:spLocks noGrp="1"/>
          </p:cNvSpPr>
          <p:nvPr>
            <p:ph type="title"/>
          </p:nvPr>
        </p:nvSpPr>
        <p:spPr/>
        <p:txBody>
          <a:bodyPr/>
          <a:lstStyle/>
          <a:p>
            <a:r>
              <a:rPr lang="tr-TR" dirty="0">
                <a:latin typeface="Arial" panose="020B0604020202020204" pitchFamily="34" charset="0"/>
                <a:ea typeface="Arial Unicode MS" panose="020B0604020202020204" pitchFamily="34" charset="-128"/>
                <a:cs typeface="Arial" panose="020B0604020202020204" pitchFamily="34" charset="0"/>
              </a:rPr>
              <a:t>DOĞRULUK</a:t>
            </a:r>
            <a:endParaRPr lang="en-GB" dirty="0">
              <a:latin typeface="Arial" panose="020B0604020202020204" pitchFamily="34" charset="0"/>
              <a:ea typeface="Arial Unicode MS" panose="020B0604020202020204" pitchFamily="34" charset="-128"/>
              <a:cs typeface="Arial" panose="020B0604020202020204" pitchFamily="34" charset="0"/>
            </a:endParaRPr>
          </a:p>
        </p:txBody>
      </p:sp>
      <p:pic>
        <p:nvPicPr>
          <p:cNvPr id="5" name="İçerik Yer Tutucusu 4">
            <a:extLst>
              <a:ext uri="{FF2B5EF4-FFF2-40B4-BE49-F238E27FC236}">
                <a16:creationId xmlns:a16="http://schemas.microsoft.com/office/drawing/2014/main" id="{58C37973-218D-45AF-BD3D-880FF0EB5FD1}"/>
              </a:ext>
            </a:extLst>
          </p:cNvPr>
          <p:cNvPicPr>
            <a:picLocks noGrp="1" noChangeAspect="1"/>
          </p:cNvPicPr>
          <p:nvPr>
            <p:ph sz="half" idx="1"/>
          </p:nvPr>
        </p:nvPicPr>
        <p:blipFill>
          <a:blip r:embed="rId2"/>
          <a:stretch>
            <a:fillRect/>
          </a:stretch>
        </p:blipFill>
        <p:spPr>
          <a:xfrm>
            <a:off x="1581150" y="3122686"/>
            <a:ext cx="4271963" cy="2133453"/>
          </a:xfrm>
          <a:ln w="38100">
            <a:solidFill>
              <a:srgbClr val="418AB3"/>
            </a:solidFill>
          </a:ln>
        </p:spPr>
      </p:pic>
      <p:sp>
        <p:nvSpPr>
          <p:cNvPr id="6" name="İçerik Yer Tutucusu 5">
            <a:extLst>
              <a:ext uri="{FF2B5EF4-FFF2-40B4-BE49-F238E27FC236}">
                <a16:creationId xmlns:a16="http://schemas.microsoft.com/office/drawing/2014/main" id="{7E22EA29-AD7A-4991-A355-22482704CF27}"/>
              </a:ext>
            </a:extLst>
          </p:cNvPr>
          <p:cNvSpPr>
            <a:spLocks noGrp="1"/>
          </p:cNvSpPr>
          <p:nvPr>
            <p:ph sz="half" idx="2"/>
          </p:nvPr>
        </p:nvSpPr>
        <p:spPr/>
        <p:txBody>
          <a:bodyPr>
            <a:normAutofit lnSpcReduction="10000"/>
          </a:bodyPr>
          <a:lstStyle/>
          <a:p>
            <a:pPr marL="0" indent="0">
              <a:buNone/>
            </a:pPr>
            <a:r>
              <a:rPr lang="tr-TR" dirty="0"/>
              <a:t>Bir kod parçasının:</a:t>
            </a:r>
          </a:p>
          <a:p>
            <a:r>
              <a:rPr lang="tr-TR" dirty="0"/>
              <a:t>kendi başına doğru çalışması </a:t>
            </a:r>
            <a:r>
              <a:rPr lang="tr-TR" b="1" i="1" dirty="0"/>
              <a:t>birim testi</a:t>
            </a:r>
            <a:r>
              <a:rPr lang="tr-TR" i="1" dirty="0"/>
              <a:t> </a:t>
            </a:r>
            <a:r>
              <a:rPr lang="tr-TR" dirty="0"/>
              <a:t>ile</a:t>
            </a:r>
          </a:p>
          <a:p>
            <a:r>
              <a:rPr lang="tr-TR" dirty="0"/>
              <a:t>diğer kod parçalarıyla beraber doğru çalışması ise </a:t>
            </a:r>
            <a:r>
              <a:rPr lang="tr-TR" b="1" i="1" dirty="0"/>
              <a:t>entegrasyon testi </a:t>
            </a:r>
            <a:r>
              <a:rPr lang="tr-TR" dirty="0"/>
              <a:t>ile</a:t>
            </a:r>
          </a:p>
          <a:p>
            <a:pPr marL="0" indent="0">
              <a:buNone/>
            </a:pPr>
            <a:r>
              <a:rPr lang="tr-TR" dirty="0"/>
              <a:t>ölçülebilir.</a:t>
            </a:r>
          </a:p>
          <a:p>
            <a:pPr marL="0" indent="0">
              <a:buNone/>
            </a:pPr>
            <a:endParaRPr lang="tr-TR" dirty="0"/>
          </a:p>
          <a:p>
            <a:pPr marL="0" indent="0">
              <a:buNone/>
            </a:pPr>
            <a:r>
              <a:rPr lang="tr-TR" b="1" i="1" dirty="0"/>
              <a:t>Test odaklı geliştirme (TDD)</a:t>
            </a:r>
            <a:r>
              <a:rPr lang="tr-TR" dirty="0"/>
              <a:t> ile geliştirme esnasında ideal doğruluk sağlanabilir.</a:t>
            </a:r>
            <a:endParaRPr lang="tr-TR" b="1" i="1" dirty="0"/>
          </a:p>
        </p:txBody>
      </p:sp>
    </p:spTree>
    <p:extLst>
      <p:ext uri="{BB962C8B-B14F-4D97-AF65-F5344CB8AC3E}">
        <p14:creationId xmlns:p14="http://schemas.microsoft.com/office/powerpoint/2010/main" val="117312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6185B5-80C7-47D0-ACB0-54BB562EEB0B}"/>
              </a:ext>
            </a:extLst>
          </p:cNvPr>
          <p:cNvSpPr>
            <a:spLocks noGrp="1"/>
          </p:cNvSpPr>
          <p:nvPr>
            <p:ph type="title"/>
          </p:nvPr>
        </p:nvSpPr>
        <p:spPr/>
        <p:txBody>
          <a:bodyPr/>
          <a:lstStyle/>
          <a:p>
            <a:r>
              <a:rPr lang="tr-TR" dirty="0"/>
              <a:t>TAMLIK</a:t>
            </a:r>
            <a:endParaRPr lang="en-GB" dirty="0"/>
          </a:p>
        </p:txBody>
      </p:sp>
      <p:pic>
        <p:nvPicPr>
          <p:cNvPr id="10" name="İçerik Yer Tutucusu 9">
            <a:extLst>
              <a:ext uri="{FF2B5EF4-FFF2-40B4-BE49-F238E27FC236}">
                <a16:creationId xmlns:a16="http://schemas.microsoft.com/office/drawing/2014/main" id="{40473C0D-EED6-4DCF-9A4F-494FB3739D81}"/>
              </a:ext>
            </a:extLst>
          </p:cNvPr>
          <p:cNvPicPr>
            <a:picLocks noGrp="1" noChangeAspect="1"/>
          </p:cNvPicPr>
          <p:nvPr>
            <p:ph sz="half" idx="1"/>
          </p:nvPr>
        </p:nvPicPr>
        <p:blipFill>
          <a:blip r:embed="rId2"/>
          <a:stretch>
            <a:fillRect/>
          </a:stretch>
        </p:blipFill>
        <p:spPr>
          <a:xfrm>
            <a:off x="1581151" y="3272048"/>
            <a:ext cx="4271962" cy="1834728"/>
          </a:xfrm>
          <a:ln w="38100">
            <a:solidFill>
              <a:srgbClr val="418AB3"/>
            </a:solidFill>
          </a:ln>
        </p:spPr>
      </p:pic>
      <p:sp>
        <p:nvSpPr>
          <p:cNvPr id="6" name="İçerik Yer Tutucusu 5">
            <a:extLst>
              <a:ext uri="{FF2B5EF4-FFF2-40B4-BE49-F238E27FC236}">
                <a16:creationId xmlns:a16="http://schemas.microsoft.com/office/drawing/2014/main" id="{B6FF4AAA-A3EB-4BD2-9A6F-C42E09EF38D5}"/>
              </a:ext>
            </a:extLst>
          </p:cNvPr>
          <p:cNvSpPr>
            <a:spLocks noGrp="1"/>
          </p:cNvSpPr>
          <p:nvPr>
            <p:ph sz="half" idx="2"/>
          </p:nvPr>
        </p:nvSpPr>
        <p:spPr/>
        <p:txBody>
          <a:bodyPr/>
          <a:lstStyle/>
          <a:p>
            <a:pPr marL="0" indent="0">
              <a:buNone/>
            </a:pPr>
            <a:r>
              <a:rPr lang="tr-TR" dirty="0"/>
              <a:t>Tam kodun 3 şartı bulunur:</a:t>
            </a:r>
          </a:p>
          <a:p>
            <a:r>
              <a:rPr lang="tr-TR" dirty="0"/>
              <a:t>Olması gerekeni yapması</a:t>
            </a:r>
          </a:p>
          <a:p>
            <a:r>
              <a:rPr lang="tr-TR" dirty="0"/>
              <a:t>Olabilecek olanı öngörmesi</a:t>
            </a:r>
          </a:p>
          <a:p>
            <a:r>
              <a:rPr lang="tr-TR" dirty="0"/>
              <a:t>Olmaması gerekeni engellemesi/kaçınması</a:t>
            </a:r>
          </a:p>
          <a:p>
            <a:pPr marL="0" indent="0">
              <a:buNone/>
            </a:pPr>
            <a:endParaRPr lang="tr-TR" dirty="0"/>
          </a:p>
          <a:p>
            <a:pPr marL="0" indent="0">
              <a:buNone/>
            </a:pPr>
            <a:r>
              <a:rPr lang="tr-TR" dirty="0"/>
              <a:t>Sadece olması gerekeni yapması yeterli değil, </a:t>
            </a:r>
            <a:r>
              <a:rPr lang="tr-TR" b="1" i="1" dirty="0"/>
              <a:t>alternatif akış yolları </a:t>
            </a:r>
            <a:r>
              <a:rPr lang="tr-TR" dirty="0"/>
              <a:t>da göz önünde bulundurulmalı.</a:t>
            </a:r>
            <a:endParaRPr lang="en-GB" dirty="0"/>
          </a:p>
        </p:txBody>
      </p:sp>
    </p:spTree>
    <p:extLst>
      <p:ext uri="{BB962C8B-B14F-4D97-AF65-F5344CB8AC3E}">
        <p14:creationId xmlns:p14="http://schemas.microsoft.com/office/powerpoint/2010/main" val="170594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C3C0823-56A2-4D7D-8F00-B7FD0FB6F74D}"/>
              </a:ext>
            </a:extLst>
          </p:cNvPr>
          <p:cNvSpPr>
            <a:spLocks noGrp="1"/>
          </p:cNvSpPr>
          <p:nvPr>
            <p:ph type="title"/>
          </p:nvPr>
        </p:nvSpPr>
        <p:spPr/>
        <p:txBody>
          <a:bodyPr/>
          <a:lstStyle/>
          <a:p>
            <a:r>
              <a:rPr lang="tr-TR" dirty="0"/>
              <a:t>NESNE MERKEZLİ PROGRAMLAMA: SİSTEM YAKLAŞIMI</a:t>
            </a:r>
            <a:endParaRPr lang="en-GB" dirty="0"/>
          </a:p>
        </p:txBody>
      </p:sp>
      <p:sp>
        <p:nvSpPr>
          <p:cNvPr id="6" name="Metin Yer Tutucusu 5">
            <a:extLst>
              <a:ext uri="{FF2B5EF4-FFF2-40B4-BE49-F238E27FC236}">
                <a16:creationId xmlns:a16="http://schemas.microsoft.com/office/drawing/2014/main" id="{D0148C4F-8A9A-40A8-B8FA-C79B8EBD449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6435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E901C2C-5487-4824-8C7B-C65BF89F9B88}"/>
              </a:ext>
            </a:extLst>
          </p:cNvPr>
          <p:cNvSpPr>
            <a:spLocks noGrp="1"/>
          </p:cNvSpPr>
          <p:nvPr>
            <p:ph type="title"/>
          </p:nvPr>
        </p:nvSpPr>
        <p:spPr/>
        <p:txBody>
          <a:bodyPr/>
          <a:lstStyle/>
          <a:p>
            <a:r>
              <a:rPr lang="tr-TR" dirty="0">
                <a:latin typeface="Arial" panose="020B0604020202020204" pitchFamily="34" charset="0"/>
                <a:cs typeface="Arial" panose="020B0604020202020204" pitchFamily="34" charset="0"/>
              </a:rPr>
              <a:t>YAZILIMIN DOĞASI</a:t>
            </a:r>
            <a:endParaRPr lang="en-GB" dirty="0">
              <a:latin typeface="Arial" panose="020B0604020202020204" pitchFamily="34" charset="0"/>
              <a:cs typeface="Arial" panose="020B0604020202020204" pitchFamily="34" charset="0"/>
            </a:endParaRPr>
          </a:p>
        </p:txBody>
      </p:sp>
      <p:sp>
        <p:nvSpPr>
          <p:cNvPr id="5" name="İçerik Yer Tutucusu 4">
            <a:extLst>
              <a:ext uri="{FF2B5EF4-FFF2-40B4-BE49-F238E27FC236}">
                <a16:creationId xmlns:a16="http://schemas.microsoft.com/office/drawing/2014/main" id="{8CC1C57F-41AB-4627-B827-0B587EA93227}"/>
              </a:ext>
            </a:extLst>
          </p:cNvPr>
          <p:cNvSpPr>
            <a:spLocks noGrp="1"/>
          </p:cNvSpPr>
          <p:nvPr>
            <p:ph idx="1"/>
          </p:nvPr>
        </p:nvSpPr>
        <p:spPr/>
        <p:txBody>
          <a:bodyPr/>
          <a:lstStyle/>
          <a:p>
            <a:pPr marL="0" indent="0">
              <a:buNone/>
            </a:pPr>
            <a:r>
              <a:rPr lang="tr-TR" dirty="0" err="1"/>
              <a:t>Fred</a:t>
            </a:r>
            <a:r>
              <a:rPr lang="tr-TR" dirty="0"/>
              <a:t> </a:t>
            </a:r>
            <a:r>
              <a:rPr lang="tr-TR" dirty="0" err="1"/>
              <a:t>Brooks’un</a:t>
            </a:r>
            <a:r>
              <a:rPr lang="tr-TR" dirty="0"/>
              <a:t> No Silver </a:t>
            </a:r>
            <a:r>
              <a:rPr lang="tr-TR" dirty="0" err="1"/>
              <a:t>Bullet</a:t>
            </a:r>
            <a:r>
              <a:rPr lang="tr-TR" dirty="0"/>
              <a:t> makalesine göre yazılımın 4 temel özelliği vardır:</a:t>
            </a:r>
          </a:p>
          <a:p>
            <a:r>
              <a:rPr lang="tr-TR" dirty="0"/>
              <a:t>Yazılım karmaşıktır </a:t>
            </a:r>
            <a:r>
              <a:rPr lang="tr-TR" b="1" i="1" dirty="0"/>
              <a:t>(</a:t>
            </a:r>
            <a:r>
              <a:rPr lang="tr-TR" b="1" i="1" dirty="0" err="1"/>
              <a:t>complexity</a:t>
            </a:r>
            <a:r>
              <a:rPr lang="tr-TR" b="1" i="1" dirty="0"/>
              <a:t>)</a:t>
            </a:r>
            <a:r>
              <a:rPr lang="tr-TR" dirty="0"/>
              <a:t>.</a:t>
            </a:r>
            <a:endParaRPr lang="tr-TR" b="1" i="1" dirty="0"/>
          </a:p>
          <a:p>
            <a:r>
              <a:rPr lang="tr-TR" dirty="0"/>
              <a:t>Yazılım sıklıkla değişir </a:t>
            </a:r>
            <a:r>
              <a:rPr lang="tr-TR" b="1" i="1" dirty="0"/>
              <a:t>(</a:t>
            </a:r>
            <a:r>
              <a:rPr lang="tr-TR" b="1" i="1" dirty="0" err="1"/>
              <a:t>changeability</a:t>
            </a:r>
            <a:r>
              <a:rPr lang="tr-TR" b="1" i="1" dirty="0"/>
              <a:t>)</a:t>
            </a:r>
            <a:r>
              <a:rPr lang="tr-TR" dirty="0"/>
              <a:t>.</a:t>
            </a:r>
            <a:endParaRPr lang="tr-TR" b="1" i="1" dirty="0"/>
          </a:p>
          <a:p>
            <a:r>
              <a:rPr lang="tr-TR" dirty="0"/>
              <a:t>Yazılım görülemez </a:t>
            </a:r>
            <a:r>
              <a:rPr lang="tr-TR" b="1" i="1" dirty="0"/>
              <a:t>(</a:t>
            </a:r>
            <a:r>
              <a:rPr lang="tr-TR" b="1" i="1" dirty="0" err="1"/>
              <a:t>invisibility</a:t>
            </a:r>
            <a:r>
              <a:rPr lang="tr-TR" b="1" i="1" dirty="0"/>
              <a:t>)</a:t>
            </a:r>
            <a:r>
              <a:rPr lang="tr-TR" dirty="0"/>
              <a:t>.</a:t>
            </a:r>
            <a:endParaRPr lang="tr-TR" b="1" i="1" dirty="0"/>
          </a:p>
          <a:p>
            <a:r>
              <a:rPr lang="tr-TR" dirty="0"/>
              <a:t>Yazılım uyum sağlar </a:t>
            </a:r>
            <a:r>
              <a:rPr lang="tr-TR" b="1" i="1" dirty="0"/>
              <a:t>(</a:t>
            </a:r>
            <a:r>
              <a:rPr lang="tr-TR" b="1" i="1" dirty="0" err="1"/>
              <a:t>conformity</a:t>
            </a:r>
            <a:r>
              <a:rPr lang="tr-TR" b="1" i="1" dirty="0"/>
              <a:t>)</a:t>
            </a:r>
            <a:r>
              <a:rPr lang="tr-TR" dirty="0"/>
              <a:t>.</a:t>
            </a:r>
            <a:endParaRPr lang="en-GB" b="1" i="1" dirty="0"/>
          </a:p>
        </p:txBody>
      </p:sp>
    </p:spTree>
    <p:extLst>
      <p:ext uri="{BB962C8B-B14F-4D97-AF65-F5344CB8AC3E}">
        <p14:creationId xmlns:p14="http://schemas.microsoft.com/office/powerpoint/2010/main" val="171793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89D565-A443-4BFF-8259-371156D595C0}"/>
              </a:ext>
            </a:extLst>
          </p:cNvPr>
          <p:cNvSpPr>
            <a:spLocks noGrp="1"/>
          </p:cNvSpPr>
          <p:nvPr>
            <p:ph type="title"/>
          </p:nvPr>
        </p:nvSpPr>
        <p:spPr/>
        <p:txBody>
          <a:bodyPr/>
          <a:lstStyle/>
          <a:p>
            <a:r>
              <a:rPr lang="tr-TR" dirty="0"/>
              <a:t>KARMAŞIKLIK</a:t>
            </a:r>
            <a:endParaRPr lang="en-GB" dirty="0"/>
          </a:p>
        </p:txBody>
      </p:sp>
      <p:sp>
        <p:nvSpPr>
          <p:cNvPr id="3" name="İçerik Yer Tutucusu 2">
            <a:extLst>
              <a:ext uri="{FF2B5EF4-FFF2-40B4-BE49-F238E27FC236}">
                <a16:creationId xmlns:a16="http://schemas.microsoft.com/office/drawing/2014/main" id="{50D6738C-7730-44F1-9DED-01B5CFC9A8FE}"/>
              </a:ext>
            </a:extLst>
          </p:cNvPr>
          <p:cNvSpPr>
            <a:spLocks noGrp="1"/>
          </p:cNvSpPr>
          <p:nvPr>
            <p:ph idx="1"/>
          </p:nvPr>
        </p:nvSpPr>
        <p:spPr/>
        <p:txBody>
          <a:bodyPr/>
          <a:lstStyle/>
          <a:p>
            <a:pPr marL="0" indent="0">
              <a:buNone/>
            </a:pPr>
            <a:r>
              <a:rPr lang="tr-TR" dirty="0"/>
              <a:t>Burada kast edilen yapısal karmaşıklıktır. Yazılım diğer mühendislik dallarına göre daha karmaşık görülebilir. Bunun başlıca sebepleri yazılımın;</a:t>
            </a:r>
          </a:p>
          <a:p>
            <a:r>
              <a:rPr lang="tr-TR" b="1" i="1" dirty="0"/>
              <a:t>Soyut</a:t>
            </a:r>
            <a:r>
              <a:rPr lang="tr-TR" dirty="0"/>
              <a:t> ve </a:t>
            </a:r>
            <a:r>
              <a:rPr lang="tr-TR" b="1" i="1" dirty="0"/>
              <a:t>fiziksel kısıtlardan muaf</a:t>
            </a:r>
            <a:r>
              <a:rPr lang="tr-TR" dirty="0"/>
              <a:t> olması</a:t>
            </a:r>
          </a:p>
          <a:p>
            <a:pPr algn="just"/>
            <a:r>
              <a:rPr lang="tr-TR" b="1" i="1" dirty="0"/>
              <a:t>Çok fazla sayıda durum </a:t>
            </a:r>
            <a:r>
              <a:rPr lang="tr-TR" dirty="0"/>
              <a:t>bulunması</a:t>
            </a:r>
          </a:p>
          <a:p>
            <a:r>
              <a:rPr lang="tr-TR" dirty="0"/>
              <a:t>Her yönüyle tanımlanıp test edilmesinin imkansız olması</a:t>
            </a:r>
          </a:p>
          <a:p>
            <a:pPr marL="0" indent="0">
              <a:buNone/>
            </a:pPr>
            <a:r>
              <a:rPr lang="tr-TR" dirty="0"/>
              <a:t>olarak sıralanabilir.</a:t>
            </a:r>
            <a:endParaRPr lang="en-GB" dirty="0"/>
          </a:p>
        </p:txBody>
      </p:sp>
    </p:spTree>
    <p:extLst>
      <p:ext uri="{BB962C8B-B14F-4D97-AF65-F5344CB8AC3E}">
        <p14:creationId xmlns:p14="http://schemas.microsoft.com/office/powerpoint/2010/main" val="383886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28CE60-2F38-4527-9AEA-77F46D206EA7}"/>
              </a:ext>
            </a:extLst>
          </p:cNvPr>
          <p:cNvSpPr>
            <a:spLocks noGrp="1"/>
          </p:cNvSpPr>
          <p:nvPr>
            <p:ph type="title"/>
          </p:nvPr>
        </p:nvSpPr>
        <p:spPr/>
        <p:txBody>
          <a:bodyPr/>
          <a:lstStyle/>
          <a:p>
            <a:r>
              <a:rPr lang="tr-TR" dirty="0"/>
              <a:t>BİRLİKTELİK (COHESION)</a:t>
            </a:r>
            <a:endParaRPr lang="en-GB" dirty="0"/>
          </a:p>
        </p:txBody>
      </p:sp>
      <p:sp>
        <p:nvSpPr>
          <p:cNvPr id="3" name="İçerik Yer Tutucusu 2">
            <a:extLst>
              <a:ext uri="{FF2B5EF4-FFF2-40B4-BE49-F238E27FC236}">
                <a16:creationId xmlns:a16="http://schemas.microsoft.com/office/drawing/2014/main" id="{9621DF09-F3A3-4BBB-B6D1-49C6AB1FC12C}"/>
              </a:ext>
            </a:extLst>
          </p:cNvPr>
          <p:cNvSpPr>
            <a:spLocks noGrp="1"/>
          </p:cNvSpPr>
          <p:nvPr>
            <p:ph idx="1"/>
          </p:nvPr>
        </p:nvSpPr>
        <p:spPr/>
        <p:txBody>
          <a:bodyPr>
            <a:normAutofit/>
          </a:bodyPr>
          <a:lstStyle/>
          <a:p>
            <a:pPr marL="0" indent="0">
              <a:buNone/>
            </a:pPr>
            <a:r>
              <a:rPr lang="tr-TR" dirty="0"/>
              <a:t>Birliktelik, bir bileşenin </a:t>
            </a:r>
            <a:r>
              <a:rPr lang="tr-TR" b="1" i="1" dirty="0"/>
              <a:t>alt parçalarının ne kadar birlikte olduğunun ölçüsü</a:t>
            </a:r>
            <a:r>
              <a:rPr lang="tr-TR" dirty="0"/>
              <a:t>dür.</a:t>
            </a:r>
            <a:br>
              <a:rPr lang="tr-TR" dirty="0"/>
            </a:br>
            <a:r>
              <a:rPr lang="tr-TR" dirty="0"/>
              <a:t>Yani tek bir bileşenin içerisinde birliktelik gözetilir.</a:t>
            </a:r>
          </a:p>
          <a:p>
            <a:pPr marL="0" indent="0">
              <a:buNone/>
            </a:pPr>
            <a:r>
              <a:rPr lang="tr-TR" dirty="0"/>
              <a:t>Bir bileşenin tek bir sorumluluğa hizmet etmesi </a:t>
            </a:r>
            <a:r>
              <a:rPr lang="tr-TR" b="1" i="1" dirty="0"/>
              <a:t>(</a:t>
            </a:r>
            <a:r>
              <a:rPr lang="tr-TR" b="1" i="1" dirty="0" err="1"/>
              <a:t>single</a:t>
            </a:r>
            <a:r>
              <a:rPr lang="tr-TR" b="1" i="1" dirty="0"/>
              <a:t> </a:t>
            </a:r>
            <a:r>
              <a:rPr lang="tr-TR" b="1" i="1" dirty="0" err="1"/>
              <a:t>responsibility</a:t>
            </a:r>
            <a:r>
              <a:rPr lang="tr-TR" b="1" i="1" dirty="0"/>
              <a:t>)</a:t>
            </a:r>
            <a:r>
              <a:rPr lang="tr-TR" dirty="0"/>
              <a:t> ve dolayısıyla farklı işlerin de farklı bileşenlerce yapılması </a:t>
            </a:r>
            <a:r>
              <a:rPr lang="tr-TR" b="1" i="1" dirty="0"/>
              <a:t>(</a:t>
            </a:r>
            <a:r>
              <a:rPr lang="tr-TR" b="1" i="1" dirty="0" err="1"/>
              <a:t>seperation</a:t>
            </a:r>
            <a:r>
              <a:rPr lang="tr-TR" b="1" i="1" dirty="0"/>
              <a:t> of </a:t>
            </a:r>
            <a:r>
              <a:rPr lang="tr-TR" b="1" i="1" dirty="0" err="1"/>
              <a:t>concerns</a:t>
            </a:r>
            <a:r>
              <a:rPr lang="tr-TR" b="1" i="1" dirty="0"/>
              <a:t>)</a:t>
            </a:r>
            <a:r>
              <a:rPr lang="tr-TR" dirty="0"/>
              <a:t>, birlikteliğin yüksek oluşuyla </a:t>
            </a:r>
            <a:r>
              <a:rPr lang="tr-TR" b="1" i="1" dirty="0"/>
              <a:t>(</a:t>
            </a:r>
            <a:r>
              <a:rPr lang="tr-TR" b="1" i="1" dirty="0" err="1"/>
              <a:t>high</a:t>
            </a:r>
            <a:r>
              <a:rPr lang="tr-TR" b="1" i="1" dirty="0"/>
              <a:t> </a:t>
            </a:r>
            <a:r>
              <a:rPr lang="tr-TR" b="1" i="1" dirty="0" err="1"/>
              <a:t>cohesion</a:t>
            </a:r>
            <a:r>
              <a:rPr lang="tr-TR" b="1" i="1" dirty="0"/>
              <a:t>)</a:t>
            </a:r>
            <a:r>
              <a:rPr lang="tr-TR" dirty="0"/>
              <a:t> mümkündür.</a:t>
            </a:r>
          </a:p>
          <a:p>
            <a:pPr marL="0" indent="0">
              <a:buNone/>
            </a:pPr>
            <a:r>
              <a:rPr lang="tr-TR" dirty="0"/>
              <a:t>Bir sınıfın tüm yapısı tek bir ortak amaca hizmet ediyorsa birlikteliği yüksektir.</a:t>
            </a:r>
            <a:br>
              <a:rPr lang="tr-TR" dirty="0"/>
            </a:br>
            <a:r>
              <a:rPr lang="tr-TR" dirty="0"/>
              <a:t>Bir fonksiyon ya da metot ne kadar az iş yapıyorsa birlikteliği o kadar yüksektir.</a:t>
            </a:r>
          </a:p>
          <a:p>
            <a:pPr marL="0" indent="0">
              <a:buNone/>
            </a:pPr>
            <a:r>
              <a:rPr lang="tr-TR" dirty="0"/>
              <a:t>Bunun tersi olan duruma ise düşük birliktelik </a:t>
            </a:r>
            <a:r>
              <a:rPr lang="tr-TR" b="1" i="1" dirty="0"/>
              <a:t>(</a:t>
            </a:r>
            <a:r>
              <a:rPr lang="tr-TR" b="1" i="1" dirty="0" err="1"/>
              <a:t>low</a:t>
            </a:r>
            <a:r>
              <a:rPr lang="tr-TR" b="1" i="1" dirty="0"/>
              <a:t> </a:t>
            </a:r>
            <a:r>
              <a:rPr lang="tr-TR" b="1" i="1" dirty="0" err="1"/>
              <a:t>cohesion</a:t>
            </a:r>
            <a:r>
              <a:rPr lang="tr-TR" b="1" i="1" dirty="0"/>
              <a:t>)</a:t>
            </a:r>
            <a:r>
              <a:rPr lang="tr-TR" dirty="0"/>
              <a:t> denir.</a:t>
            </a:r>
          </a:p>
        </p:txBody>
      </p:sp>
    </p:spTree>
    <p:extLst>
      <p:ext uri="{BB962C8B-B14F-4D97-AF65-F5344CB8AC3E}">
        <p14:creationId xmlns:p14="http://schemas.microsoft.com/office/powerpoint/2010/main" val="1583874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B0BFA-25AA-400D-80C3-E9CBB5AAF6BA}"/>
              </a:ext>
            </a:extLst>
          </p:cNvPr>
          <p:cNvSpPr>
            <a:spLocks noGrp="1"/>
          </p:cNvSpPr>
          <p:nvPr>
            <p:ph type="title"/>
          </p:nvPr>
        </p:nvSpPr>
        <p:spPr/>
        <p:txBody>
          <a:bodyPr/>
          <a:lstStyle/>
          <a:p>
            <a:r>
              <a:rPr lang="tr-TR" dirty="0"/>
              <a:t>BİRLİKTELİK TÜRLERİ</a:t>
            </a:r>
            <a:endParaRPr lang="en-GB" dirty="0"/>
          </a:p>
        </p:txBody>
      </p:sp>
      <p:sp>
        <p:nvSpPr>
          <p:cNvPr id="3" name="İçerik Yer Tutucusu 2">
            <a:extLst>
              <a:ext uri="{FF2B5EF4-FFF2-40B4-BE49-F238E27FC236}">
                <a16:creationId xmlns:a16="http://schemas.microsoft.com/office/drawing/2014/main" id="{8E2FDC59-C2F5-4DFB-9012-2A1944E4AB37}"/>
              </a:ext>
            </a:extLst>
          </p:cNvPr>
          <p:cNvSpPr>
            <a:spLocks noGrp="1"/>
          </p:cNvSpPr>
          <p:nvPr>
            <p:ph idx="1"/>
          </p:nvPr>
        </p:nvSpPr>
        <p:spPr>
          <a:xfrm>
            <a:off x="2231136" y="2638044"/>
            <a:ext cx="7729728" cy="3342878"/>
          </a:xfrm>
        </p:spPr>
        <p:txBody>
          <a:bodyPr>
            <a:normAutofit fontScale="92500" lnSpcReduction="10000"/>
          </a:bodyPr>
          <a:lstStyle/>
          <a:p>
            <a:pPr marL="0" indent="0">
              <a:buNone/>
            </a:pPr>
            <a:r>
              <a:rPr lang="tr-TR" dirty="0"/>
              <a:t>Birlikteliğin türleri en kötüsünden en iyisine sırayla şu şekildedir:</a:t>
            </a:r>
          </a:p>
          <a:p>
            <a:pPr marL="342900" indent="-342900">
              <a:buFont typeface="+mj-lt"/>
              <a:buAutoNum type="arabicPeriod"/>
            </a:pPr>
            <a:r>
              <a:rPr lang="tr-TR" b="1" i="1" dirty="0"/>
              <a:t>Gelişigüzel (</a:t>
            </a:r>
            <a:r>
              <a:rPr lang="tr-TR" b="1" i="1" dirty="0" err="1"/>
              <a:t>coincidental</a:t>
            </a:r>
            <a:r>
              <a:rPr lang="tr-TR" b="1" i="1" dirty="0"/>
              <a:t>):</a:t>
            </a:r>
            <a:r>
              <a:rPr lang="tr-TR" i="1" dirty="0"/>
              <a:t> </a:t>
            </a:r>
            <a:r>
              <a:rPr lang="tr-TR" dirty="0"/>
              <a:t>Birbirleriyle alakasız olarak bir araya getirilmiş yapılar arasında görülen birliktelik çeşididir. </a:t>
            </a:r>
            <a:r>
              <a:rPr lang="tr-TR" dirty="0" err="1"/>
              <a:t>Utility</a:t>
            </a:r>
            <a:r>
              <a:rPr lang="tr-TR" dirty="0"/>
              <a:t> sınıfları buna örnektir.</a:t>
            </a:r>
          </a:p>
          <a:p>
            <a:pPr marL="342900" indent="-342900">
              <a:buFont typeface="+mj-lt"/>
              <a:buAutoNum type="arabicPeriod"/>
            </a:pPr>
            <a:r>
              <a:rPr lang="tr-TR" b="1" i="1" dirty="0"/>
              <a:t>Mantıksal (</a:t>
            </a:r>
            <a:r>
              <a:rPr lang="tr-TR" b="1" i="1" dirty="0" err="1"/>
              <a:t>logical</a:t>
            </a:r>
            <a:r>
              <a:rPr lang="tr-TR" b="1" i="1" dirty="0"/>
              <a:t>):</a:t>
            </a:r>
            <a:r>
              <a:rPr lang="tr-TR" i="1" dirty="0"/>
              <a:t> </a:t>
            </a:r>
            <a:r>
              <a:rPr lang="tr-TR" dirty="0"/>
              <a:t>Doğası gereği farklı olsa da mantıksal olarak aynı şeyi yaptığı düşünülen ögelerin gruplanmasıdır.</a:t>
            </a:r>
          </a:p>
          <a:p>
            <a:pPr marL="342900" indent="-342900">
              <a:buFont typeface="+mj-lt"/>
              <a:buAutoNum type="arabicPeriod"/>
            </a:pPr>
            <a:r>
              <a:rPr lang="tr-TR" b="1" i="1" dirty="0"/>
              <a:t>Zamansal (</a:t>
            </a:r>
            <a:r>
              <a:rPr lang="tr-TR" b="1" i="1" dirty="0" err="1"/>
              <a:t>temporal</a:t>
            </a:r>
            <a:r>
              <a:rPr lang="tr-TR" b="1" i="1" dirty="0"/>
              <a:t>):</a:t>
            </a:r>
            <a:r>
              <a:rPr lang="tr-TR" i="1" dirty="0"/>
              <a:t> </a:t>
            </a:r>
            <a:r>
              <a:rPr lang="tr-TR" dirty="0"/>
              <a:t>Ögelerin, aralarında başka benzerlikler bulunmasa da kullanıldıkları/işlendikleri zamana göre bir araya getirilmesidir.</a:t>
            </a:r>
          </a:p>
          <a:p>
            <a:pPr marL="342900" indent="-342900">
              <a:buFont typeface="+mj-lt"/>
              <a:buAutoNum type="arabicPeriod"/>
            </a:pPr>
            <a:r>
              <a:rPr lang="tr-TR" b="1" i="1" dirty="0" err="1"/>
              <a:t>Prosedürel</a:t>
            </a:r>
            <a:r>
              <a:rPr lang="tr-TR" b="1" i="1" dirty="0"/>
              <a:t> (</a:t>
            </a:r>
            <a:r>
              <a:rPr lang="tr-TR" b="1" i="1" dirty="0" err="1"/>
              <a:t>procedural</a:t>
            </a:r>
            <a:r>
              <a:rPr lang="tr-TR" b="1" i="1" dirty="0"/>
              <a:t>):</a:t>
            </a:r>
            <a:r>
              <a:rPr lang="tr-TR" i="1" dirty="0"/>
              <a:t> </a:t>
            </a:r>
            <a:r>
              <a:rPr lang="tr-TR" dirty="0"/>
              <a:t>Aynı akış içerisinde yer alan ögelerin tek bir bileşende gruplanmasıdır. Örneğin dosyaların doğrulanması, açılması, üzerinde değişiklik yapılması ve kapatılması işlemlerinin tek bir bileşende yer alması </a:t>
            </a:r>
            <a:r>
              <a:rPr lang="tr-TR" dirty="0" err="1"/>
              <a:t>prosedürel</a:t>
            </a:r>
            <a:r>
              <a:rPr lang="tr-TR" dirty="0"/>
              <a:t> bir birlikteliktir.</a:t>
            </a:r>
            <a:endParaRPr lang="tr-TR" b="1" dirty="0"/>
          </a:p>
          <a:p>
            <a:pPr marL="342900" indent="-342900">
              <a:buFont typeface="+mj-lt"/>
              <a:buAutoNum type="arabicPeriod"/>
            </a:pPr>
            <a:endParaRPr lang="tr-TR" dirty="0"/>
          </a:p>
          <a:p>
            <a:pPr marL="342900" indent="-342900">
              <a:buFont typeface="+mj-lt"/>
              <a:buAutoNum type="arabicPeriod"/>
            </a:pPr>
            <a:endParaRPr lang="tr-TR" b="1" dirty="0"/>
          </a:p>
          <a:p>
            <a:pPr marL="342900" indent="-342900">
              <a:buFont typeface="+mj-lt"/>
              <a:buAutoNum type="arabicPeriod"/>
            </a:pPr>
            <a:endParaRPr lang="en-GB" b="1" dirty="0"/>
          </a:p>
        </p:txBody>
      </p:sp>
    </p:spTree>
    <p:extLst>
      <p:ext uri="{BB962C8B-B14F-4D97-AF65-F5344CB8AC3E}">
        <p14:creationId xmlns:p14="http://schemas.microsoft.com/office/powerpoint/2010/main" val="380594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347B2E-D24C-4986-BFB4-F965E98D2B7C}"/>
              </a:ext>
            </a:extLst>
          </p:cNvPr>
          <p:cNvSpPr>
            <a:spLocks noGrp="1"/>
          </p:cNvSpPr>
          <p:nvPr>
            <p:ph type="title"/>
          </p:nvPr>
        </p:nvSpPr>
        <p:spPr/>
        <p:txBody>
          <a:bodyPr/>
          <a:lstStyle/>
          <a:p>
            <a:r>
              <a:rPr lang="tr-TR" dirty="0"/>
              <a:t>BİRLİKTELİK TÜRLERİ</a:t>
            </a:r>
            <a:endParaRPr lang="en-GB" dirty="0"/>
          </a:p>
        </p:txBody>
      </p:sp>
      <p:sp>
        <p:nvSpPr>
          <p:cNvPr id="3" name="İçerik Yer Tutucusu 2">
            <a:extLst>
              <a:ext uri="{FF2B5EF4-FFF2-40B4-BE49-F238E27FC236}">
                <a16:creationId xmlns:a16="http://schemas.microsoft.com/office/drawing/2014/main" id="{FCC83455-F994-4098-A5C1-4915337C38E5}"/>
              </a:ext>
            </a:extLst>
          </p:cNvPr>
          <p:cNvSpPr>
            <a:spLocks noGrp="1"/>
          </p:cNvSpPr>
          <p:nvPr>
            <p:ph idx="1"/>
          </p:nvPr>
        </p:nvSpPr>
        <p:spPr/>
        <p:txBody>
          <a:bodyPr/>
          <a:lstStyle/>
          <a:p>
            <a:pPr marL="342900" indent="-342900">
              <a:buFont typeface="+mj-lt"/>
              <a:buAutoNum type="arabicPeriod" startAt="5"/>
            </a:pPr>
            <a:r>
              <a:rPr lang="tr-TR" b="1" i="1" dirty="0"/>
              <a:t>İletişimsel (</a:t>
            </a:r>
            <a:r>
              <a:rPr lang="tr-TR" b="1" i="1" dirty="0" err="1"/>
              <a:t>communicational</a:t>
            </a:r>
            <a:r>
              <a:rPr lang="tr-TR" b="1" i="1" dirty="0"/>
              <a:t>):</a:t>
            </a:r>
            <a:r>
              <a:rPr lang="tr-TR" i="1" dirty="0"/>
              <a:t> </a:t>
            </a:r>
            <a:r>
              <a:rPr lang="tr-TR" dirty="0"/>
              <a:t>Tek bir veri, girdi ya da çıktı üzerinde farklı işlemler yapan bütün yapıların bir arada bulunmasıdır.</a:t>
            </a:r>
          </a:p>
          <a:p>
            <a:pPr marL="342900" indent="-342900">
              <a:buFont typeface="+mj-lt"/>
              <a:buAutoNum type="arabicPeriod" startAt="5"/>
            </a:pPr>
            <a:r>
              <a:rPr lang="tr-TR" b="1" i="1" dirty="0" err="1"/>
              <a:t>Ardışıl</a:t>
            </a:r>
            <a:r>
              <a:rPr lang="tr-TR" b="1" i="1" dirty="0"/>
              <a:t> (</a:t>
            </a:r>
            <a:r>
              <a:rPr lang="tr-TR" b="1" i="1" dirty="0" err="1"/>
              <a:t>sequential</a:t>
            </a:r>
            <a:r>
              <a:rPr lang="tr-TR" b="1" i="1" dirty="0"/>
              <a:t>):</a:t>
            </a:r>
            <a:r>
              <a:rPr lang="tr-TR" i="1" dirty="0"/>
              <a:t> </a:t>
            </a:r>
            <a:r>
              <a:rPr lang="tr-TR" dirty="0"/>
              <a:t>Bir modülün çıktısının, diğerinin girdisi olması ve bu örüntünün bir zincir oluşturacak şekilde devam etmesine dayalı gruplamadır. </a:t>
            </a:r>
            <a:r>
              <a:rPr lang="tr-TR" dirty="0" err="1"/>
              <a:t>Prosedürel</a:t>
            </a:r>
            <a:r>
              <a:rPr lang="tr-TR" dirty="0"/>
              <a:t> birliktelikten farklı olarak </a:t>
            </a:r>
            <a:r>
              <a:rPr lang="tr-TR" dirty="0" err="1"/>
              <a:t>sıralılık</a:t>
            </a:r>
            <a:r>
              <a:rPr lang="tr-TR" dirty="0"/>
              <a:t> girdi ve çıktı olan veriler üzerinden ilerler. </a:t>
            </a:r>
            <a:r>
              <a:rPr lang="tr-TR" dirty="0" err="1"/>
              <a:t>Prosedürelde</a:t>
            </a:r>
            <a:r>
              <a:rPr lang="tr-TR" dirty="0"/>
              <a:t> böyle bir zorunluluk yoktur.</a:t>
            </a:r>
          </a:p>
          <a:p>
            <a:pPr marL="342900" indent="-342900">
              <a:buFont typeface="+mj-lt"/>
              <a:buAutoNum type="arabicPeriod" startAt="5"/>
            </a:pPr>
            <a:r>
              <a:rPr lang="tr-TR" b="1" i="1" dirty="0"/>
              <a:t>Fonksiyonel (</a:t>
            </a:r>
            <a:r>
              <a:rPr lang="tr-TR" b="1" i="1" dirty="0" err="1"/>
              <a:t>functional</a:t>
            </a:r>
            <a:r>
              <a:rPr lang="tr-TR" b="1" i="1" dirty="0"/>
              <a:t>):</a:t>
            </a:r>
            <a:r>
              <a:rPr lang="tr-TR" dirty="0"/>
              <a:t> Bütün elemanların iyi tanımlanmış tek bir amaca hizmet ettiği birliktelik türüdür. En ideal olandır. Tek sorumluluk prensibine katkı sağlar.</a:t>
            </a:r>
            <a:endParaRPr lang="en-GB" b="1" i="1" dirty="0"/>
          </a:p>
        </p:txBody>
      </p:sp>
    </p:spTree>
    <p:extLst>
      <p:ext uri="{BB962C8B-B14F-4D97-AF65-F5344CB8AC3E}">
        <p14:creationId xmlns:p14="http://schemas.microsoft.com/office/powerpoint/2010/main" val="169744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09E843-ED95-4AFC-9027-CDA6D41CD941}"/>
              </a:ext>
            </a:extLst>
          </p:cNvPr>
          <p:cNvPicPr>
            <a:picLocks noChangeAspect="1"/>
          </p:cNvPicPr>
          <p:nvPr/>
        </p:nvPicPr>
        <p:blipFill>
          <a:blip r:embed="rId2"/>
          <a:stretch>
            <a:fillRect/>
          </a:stretch>
        </p:blipFill>
        <p:spPr>
          <a:xfrm>
            <a:off x="1800364" y="1144579"/>
            <a:ext cx="4876947" cy="1440000"/>
          </a:xfrm>
          <a:prstGeom prst="rect">
            <a:avLst/>
          </a:prstGeom>
        </p:spPr>
      </p:pic>
      <p:sp>
        <p:nvSpPr>
          <p:cNvPr id="8" name="Metin kutusu 7">
            <a:extLst>
              <a:ext uri="{FF2B5EF4-FFF2-40B4-BE49-F238E27FC236}">
                <a16:creationId xmlns:a16="http://schemas.microsoft.com/office/drawing/2014/main" id="{CC04BA63-1D62-48CF-90C3-23BC39EDADE2}"/>
              </a:ext>
            </a:extLst>
          </p:cNvPr>
          <p:cNvSpPr txBox="1"/>
          <p:nvPr/>
        </p:nvSpPr>
        <p:spPr>
          <a:xfrm>
            <a:off x="1800364" y="2584579"/>
            <a:ext cx="4876947" cy="369332"/>
          </a:xfrm>
          <a:prstGeom prst="rect">
            <a:avLst/>
          </a:prstGeom>
          <a:noFill/>
        </p:spPr>
        <p:txBody>
          <a:bodyPr wrap="square" rtlCol="0">
            <a:spAutoFit/>
          </a:bodyPr>
          <a:lstStyle/>
          <a:p>
            <a:pPr algn="ctr"/>
            <a:r>
              <a:rPr lang="tr-TR" dirty="0"/>
              <a:t>Gelişigüzel</a:t>
            </a:r>
            <a:endParaRPr lang="en-GB" dirty="0"/>
          </a:p>
        </p:txBody>
      </p:sp>
      <p:pic>
        <p:nvPicPr>
          <p:cNvPr id="10" name="Resim 9">
            <a:extLst>
              <a:ext uri="{FF2B5EF4-FFF2-40B4-BE49-F238E27FC236}">
                <a16:creationId xmlns:a16="http://schemas.microsoft.com/office/drawing/2014/main" id="{5B3ED467-9055-4F1B-B072-6075CE83CF7E}"/>
              </a:ext>
            </a:extLst>
          </p:cNvPr>
          <p:cNvPicPr>
            <a:picLocks noChangeAspect="1"/>
          </p:cNvPicPr>
          <p:nvPr/>
        </p:nvPicPr>
        <p:blipFill>
          <a:blip r:embed="rId3"/>
          <a:stretch>
            <a:fillRect/>
          </a:stretch>
        </p:blipFill>
        <p:spPr>
          <a:xfrm>
            <a:off x="7178302" y="1144579"/>
            <a:ext cx="3213334" cy="1440000"/>
          </a:xfrm>
          <a:prstGeom prst="rect">
            <a:avLst/>
          </a:prstGeom>
        </p:spPr>
      </p:pic>
      <p:sp>
        <p:nvSpPr>
          <p:cNvPr id="11" name="Metin kutusu 10">
            <a:extLst>
              <a:ext uri="{FF2B5EF4-FFF2-40B4-BE49-F238E27FC236}">
                <a16:creationId xmlns:a16="http://schemas.microsoft.com/office/drawing/2014/main" id="{5B1BB486-8AD1-4CB4-822E-EBC297FDC7AA}"/>
              </a:ext>
            </a:extLst>
          </p:cNvPr>
          <p:cNvSpPr txBox="1"/>
          <p:nvPr/>
        </p:nvSpPr>
        <p:spPr>
          <a:xfrm>
            <a:off x="7178303" y="2584579"/>
            <a:ext cx="3213334" cy="369332"/>
          </a:xfrm>
          <a:prstGeom prst="rect">
            <a:avLst/>
          </a:prstGeom>
          <a:noFill/>
        </p:spPr>
        <p:txBody>
          <a:bodyPr wrap="square" rtlCol="0">
            <a:spAutoFit/>
          </a:bodyPr>
          <a:lstStyle/>
          <a:p>
            <a:pPr algn="ctr"/>
            <a:r>
              <a:rPr lang="tr-TR" dirty="0"/>
              <a:t>Mantıksal</a:t>
            </a:r>
            <a:endParaRPr lang="en-GB" dirty="0"/>
          </a:p>
        </p:txBody>
      </p:sp>
      <p:pic>
        <p:nvPicPr>
          <p:cNvPr id="15" name="Resim 14">
            <a:extLst>
              <a:ext uri="{FF2B5EF4-FFF2-40B4-BE49-F238E27FC236}">
                <a16:creationId xmlns:a16="http://schemas.microsoft.com/office/drawing/2014/main" id="{0AE6113C-8816-464F-9487-9577685901FA}"/>
              </a:ext>
            </a:extLst>
          </p:cNvPr>
          <p:cNvPicPr>
            <a:picLocks noChangeAspect="1"/>
          </p:cNvPicPr>
          <p:nvPr/>
        </p:nvPicPr>
        <p:blipFill>
          <a:blip r:embed="rId4"/>
          <a:stretch>
            <a:fillRect/>
          </a:stretch>
        </p:blipFill>
        <p:spPr>
          <a:xfrm>
            <a:off x="1707054" y="3570539"/>
            <a:ext cx="1823809" cy="1800000"/>
          </a:xfrm>
          <a:prstGeom prst="rect">
            <a:avLst/>
          </a:prstGeom>
        </p:spPr>
      </p:pic>
      <p:sp>
        <p:nvSpPr>
          <p:cNvPr id="16" name="Metin kutusu 15">
            <a:extLst>
              <a:ext uri="{FF2B5EF4-FFF2-40B4-BE49-F238E27FC236}">
                <a16:creationId xmlns:a16="http://schemas.microsoft.com/office/drawing/2014/main" id="{A69F84D1-8924-45EA-B2D6-DE88B5C6DD55}"/>
              </a:ext>
            </a:extLst>
          </p:cNvPr>
          <p:cNvSpPr txBox="1"/>
          <p:nvPr/>
        </p:nvSpPr>
        <p:spPr>
          <a:xfrm>
            <a:off x="1707054" y="5370539"/>
            <a:ext cx="1823809" cy="369332"/>
          </a:xfrm>
          <a:prstGeom prst="rect">
            <a:avLst/>
          </a:prstGeom>
          <a:noFill/>
        </p:spPr>
        <p:txBody>
          <a:bodyPr wrap="square" rtlCol="0">
            <a:spAutoFit/>
          </a:bodyPr>
          <a:lstStyle/>
          <a:p>
            <a:pPr algn="ctr"/>
            <a:r>
              <a:rPr lang="tr-TR" dirty="0" err="1"/>
              <a:t>Prosedürel</a:t>
            </a:r>
            <a:endParaRPr lang="en-GB" dirty="0"/>
          </a:p>
        </p:txBody>
      </p:sp>
      <p:pic>
        <p:nvPicPr>
          <p:cNvPr id="24" name="Resim 23">
            <a:extLst>
              <a:ext uri="{FF2B5EF4-FFF2-40B4-BE49-F238E27FC236}">
                <a16:creationId xmlns:a16="http://schemas.microsoft.com/office/drawing/2014/main" id="{2A10122D-5B7A-4D4A-9110-55A303B784D4}"/>
              </a:ext>
            </a:extLst>
          </p:cNvPr>
          <p:cNvPicPr>
            <a:picLocks noChangeAspect="1"/>
          </p:cNvPicPr>
          <p:nvPr/>
        </p:nvPicPr>
        <p:blipFill>
          <a:blip r:embed="rId5"/>
          <a:stretch>
            <a:fillRect/>
          </a:stretch>
        </p:blipFill>
        <p:spPr>
          <a:xfrm>
            <a:off x="3842242" y="3570539"/>
            <a:ext cx="6642704" cy="1800000"/>
          </a:xfrm>
          <a:prstGeom prst="rect">
            <a:avLst/>
          </a:prstGeom>
        </p:spPr>
      </p:pic>
      <p:sp>
        <p:nvSpPr>
          <p:cNvPr id="25" name="Metin kutusu 24">
            <a:extLst>
              <a:ext uri="{FF2B5EF4-FFF2-40B4-BE49-F238E27FC236}">
                <a16:creationId xmlns:a16="http://schemas.microsoft.com/office/drawing/2014/main" id="{AD69C58D-3086-420A-B4DB-A344B9E2DDFB}"/>
              </a:ext>
            </a:extLst>
          </p:cNvPr>
          <p:cNvSpPr txBox="1"/>
          <p:nvPr/>
        </p:nvSpPr>
        <p:spPr>
          <a:xfrm>
            <a:off x="3842242" y="5370539"/>
            <a:ext cx="6642704" cy="369332"/>
          </a:xfrm>
          <a:prstGeom prst="rect">
            <a:avLst/>
          </a:prstGeom>
          <a:noFill/>
        </p:spPr>
        <p:txBody>
          <a:bodyPr wrap="square" rtlCol="0">
            <a:spAutoFit/>
          </a:bodyPr>
          <a:lstStyle/>
          <a:p>
            <a:pPr algn="ctr"/>
            <a:r>
              <a:rPr lang="tr-TR" dirty="0" err="1"/>
              <a:t>Ardışıl</a:t>
            </a:r>
            <a:endParaRPr lang="en-GB" dirty="0"/>
          </a:p>
        </p:txBody>
      </p:sp>
    </p:spTree>
    <p:extLst>
      <p:ext uri="{BB962C8B-B14F-4D97-AF65-F5344CB8AC3E}">
        <p14:creationId xmlns:p14="http://schemas.microsoft.com/office/powerpoint/2010/main" val="283670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96840D-634A-4BAE-80E6-33D1F073ADED}"/>
              </a:ext>
            </a:extLst>
          </p:cNvPr>
          <p:cNvSpPr>
            <a:spLocks noGrp="1"/>
          </p:cNvSpPr>
          <p:nvPr>
            <p:ph type="title"/>
          </p:nvPr>
        </p:nvSpPr>
        <p:spPr/>
        <p:txBody>
          <a:bodyPr/>
          <a:lstStyle/>
          <a:p>
            <a:r>
              <a:rPr lang="tr-TR" dirty="0"/>
              <a:t>NESNE KATEGORİZASYONU</a:t>
            </a:r>
            <a:endParaRPr lang="en-GB" dirty="0"/>
          </a:p>
        </p:txBody>
      </p:sp>
      <p:sp>
        <p:nvSpPr>
          <p:cNvPr id="3" name="İçerik Yer Tutucusu 2">
            <a:extLst>
              <a:ext uri="{FF2B5EF4-FFF2-40B4-BE49-F238E27FC236}">
                <a16:creationId xmlns:a16="http://schemas.microsoft.com/office/drawing/2014/main" id="{94C5C944-1091-4FAE-8C74-6D1CAC9911A3}"/>
              </a:ext>
            </a:extLst>
          </p:cNvPr>
          <p:cNvSpPr>
            <a:spLocks noGrp="1"/>
          </p:cNvSpPr>
          <p:nvPr>
            <p:ph idx="1"/>
          </p:nvPr>
        </p:nvSpPr>
        <p:spPr>
          <a:xfrm>
            <a:off x="2231136" y="2638044"/>
            <a:ext cx="7729728" cy="3641458"/>
          </a:xfrm>
        </p:spPr>
        <p:txBody>
          <a:bodyPr>
            <a:normAutofit lnSpcReduction="10000"/>
          </a:bodyPr>
          <a:lstStyle/>
          <a:p>
            <a:pPr marL="0" indent="0">
              <a:buNone/>
            </a:pPr>
            <a:r>
              <a:rPr lang="tr-TR" dirty="0"/>
              <a:t>Yazılım sistemlerinde farklı rollerde iş yapan nesneler mevcuttur. Bu nesneler belirli rollere göre sınıflandırılabilir. Bu rollere uygun veri sorumluluk ve veriyi bir araya getirip farklı rollere ait olanları ayırmak birlikteliği arttırır.</a:t>
            </a:r>
          </a:p>
          <a:p>
            <a:pPr marL="0" indent="0">
              <a:buNone/>
            </a:pPr>
            <a:r>
              <a:rPr lang="tr-TR" dirty="0" err="1"/>
              <a:t>Ivar</a:t>
            </a:r>
            <a:r>
              <a:rPr lang="tr-TR" dirty="0"/>
              <a:t> </a:t>
            </a:r>
            <a:r>
              <a:rPr lang="tr-TR" dirty="0" err="1"/>
              <a:t>Jacobson’ın</a:t>
            </a:r>
            <a:r>
              <a:rPr lang="tr-TR" dirty="0"/>
              <a:t> nesne kategorizasyonu şu şekildedir:</a:t>
            </a:r>
          </a:p>
          <a:p>
            <a:r>
              <a:rPr lang="tr-TR" b="1" i="1" dirty="0" err="1"/>
              <a:t>Boundary</a:t>
            </a:r>
            <a:r>
              <a:rPr lang="tr-TR" b="1" i="1" dirty="0"/>
              <a:t>:</a:t>
            </a:r>
            <a:r>
              <a:rPr lang="tr-TR" dirty="0"/>
              <a:t> Sistemin aktörleriyle olan iletişimini yöneten nesneleridir. UI/GUI bileşenleri, arayüz nesneleri bu sınıfa girer.</a:t>
            </a:r>
          </a:p>
          <a:p>
            <a:r>
              <a:rPr lang="tr-TR" b="1" i="1" dirty="0"/>
              <a:t>Control:</a:t>
            </a:r>
            <a:r>
              <a:rPr lang="tr-TR" dirty="0"/>
              <a:t> İş süreçlerini yöneten nesnelerdir. Servis (service)olarak bilinirler.</a:t>
            </a:r>
          </a:p>
          <a:p>
            <a:r>
              <a:rPr lang="tr-TR" b="1" i="1" dirty="0" err="1"/>
              <a:t>Entity</a:t>
            </a:r>
            <a:r>
              <a:rPr lang="tr-TR" b="1" i="1" dirty="0"/>
              <a:t>:</a:t>
            </a:r>
            <a:r>
              <a:rPr lang="tr-TR" dirty="0"/>
              <a:t> İş alanı (</a:t>
            </a:r>
            <a:r>
              <a:rPr lang="tr-TR" dirty="0" err="1"/>
              <a:t>business</a:t>
            </a:r>
            <a:r>
              <a:rPr lang="tr-TR" dirty="0"/>
              <a:t> domain) nesneleridir.</a:t>
            </a:r>
            <a:endParaRPr lang="tr-TR" b="1" i="1" dirty="0"/>
          </a:p>
          <a:p>
            <a:pPr marL="0" indent="0">
              <a:buNone/>
            </a:pPr>
            <a:endParaRPr lang="tr-TR" dirty="0"/>
          </a:p>
          <a:p>
            <a:pPr marL="0" indent="0">
              <a:buNone/>
            </a:pPr>
            <a:r>
              <a:rPr lang="tr-TR" dirty="0"/>
              <a:t>MVC tasarım kalıbına göre </a:t>
            </a:r>
            <a:r>
              <a:rPr lang="tr-TR" dirty="0" err="1"/>
              <a:t>Boundary-View</a:t>
            </a:r>
            <a:r>
              <a:rPr lang="tr-TR" dirty="0"/>
              <a:t>, Control-Controller ve </a:t>
            </a:r>
            <a:r>
              <a:rPr lang="tr-TR" dirty="0" err="1"/>
              <a:t>Entity</a:t>
            </a:r>
            <a:r>
              <a:rPr lang="tr-TR" dirty="0"/>
              <a:t>-Model eşleşmeleri yapılabilir.</a:t>
            </a:r>
          </a:p>
        </p:txBody>
      </p:sp>
    </p:spTree>
    <p:extLst>
      <p:ext uri="{BB962C8B-B14F-4D97-AF65-F5344CB8AC3E}">
        <p14:creationId xmlns:p14="http://schemas.microsoft.com/office/powerpoint/2010/main" val="316310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974B0E-2DE8-467A-AFB1-7E384E4CAA66}"/>
              </a:ext>
            </a:extLst>
          </p:cNvPr>
          <p:cNvSpPr>
            <a:spLocks noGrp="1"/>
          </p:cNvSpPr>
          <p:nvPr>
            <p:ph type="title"/>
          </p:nvPr>
        </p:nvSpPr>
        <p:spPr/>
        <p:txBody>
          <a:bodyPr/>
          <a:lstStyle/>
          <a:p>
            <a:r>
              <a:rPr lang="tr-TR" dirty="0">
                <a:cs typeface="Arial" panose="020B0604020202020204" pitchFamily="34" charset="0"/>
              </a:rPr>
              <a:t>CLEAN CODE NEDİR?</a:t>
            </a:r>
            <a:endParaRPr lang="en-GB" dirty="0">
              <a:cs typeface="Arial" panose="020B0604020202020204" pitchFamily="34" charset="0"/>
            </a:endParaRPr>
          </a:p>
        </p:txBody>
      </p:sp>
      <p:sp>
        <p:nvSpPr>
          <p:cNvPr id="3" name="İçerik Yer Tutucusu 2">
            <a:extLst>
              <a:ext uri="{FF2B5EF4-FFF2-40B4-BE49-F238E27FC236}">
                <a16:creationId xmlns:a16="http://schemas.microsoft.com/office/drawing/2014/main" id="{C28CD577-421A-4914-9A0F-C8C0E27063BA}"/>
              </a:ext>
            </a:extLst>
          </p:cNvPr>
          <p:cNvSpPr>
            <a:spLocks noGrp="1"/>
          </p:cNvSpPr>
          <p:nvPr>
            <p:ph idx="1"/>
          </p:nvPr>
        </p:nvSpPr>
        <p:spPr/>
        <p:txBody>
          <a:bodyPr>
            <a:normAutofit lnSpcReduction="10000"/>
          </a:bodyPr>
          <a:lstStyle/>
          <a:p>
            <a:pPr marL="0" indent="0">
              <a:buNone/>
            </a:pPr>
            <a:r>
              <a:rPr lang="tr-TR" dirty="0" err="1"/>
              <a:t>Dave</a:t>
            </a:r>
            <a:r>
              <a:rPr lang="tr-TR" dirty="0"/>
              <a:t> Thomas’a göre </a:t>
            </a:r>
            <a:r>
              <a:rPr lang="tr-TR" b="1" dirty="0"/>
              <a:t>temiz kod (</a:t>
            </a:r>
            <a:r>
              <a:rPr lang="tr-TR" b="1" dirty="0" err="1"/>
              <a:t>clean</a:t>
            </a:r>
            <a:r>
              <a:rPr lang="tr-TR" b="1" dirty="0"/>
              <a:t> </a:t>
            </a:r>
            <a:r>
              <a:rPr lang="tr-TR" b="1" dirty="0" err="1"/>
              <a:t>code</a:t>
            </a:r>
            <a:r>
              <a:rPr lang="tr-TR" b="1" dirty="0"/>
              <a:t>)</a:t>
            </a:r>
            <a:r>
              <a:rPr lang="tr-TR" dirty="0"/>
              <a:t>;</a:t>
            </a:r>
          </a:p>
          <a:p>
            <a:r>
              <a:rPr lang="tr-TR" dirty="0"/>
              <a:t>Orijinal yazarından başka </a:t>
            </a:r>
            <a:r>
              <a:rPr lang="tr-TR" dirty="0" err="1"/>
              <a:t>developer</a:t>
            </a:r>
            <a:r>
              <a:rPr lang="tr-TR" dirty="0"/>
              <a:t> tarafından </a:t>
            </a:r>
            <a:r>
              <a:rPr lang="tr-TR" b="1" i="1" dirty="0"/>
              <a:t>okunabilir ve geliştirilebilir</a:t>
            </a:r>
            <a:r>
              <a:rPr lang="tr-TR" i="1" dirty="0"/>
              <a:t>.</a:t>
            </a:r>
          </a:p>
          <a:p>
            <a:r>
              <a:rPr lang="tr-TR" b="1" i="1" dirty="0"/>
              <a:t>Birim ve kabul testleri</a:t>
            </a:r>
            <a:r>
              <a:rPr lang="tr-TR" dirty="0"/>
              <a:t>ne sahiptir.</a:t>
            </a:r>
          </a:p>
          <a:p>
            <a:r>
              <a:rPr lang="tr-TR" b="1" i="1" dirty="0"/>
              <a:t>Anlamlı isimlendirmeler</a:t>
            </a:r>
            <a:r>
              <a:rPr lang="tr-TR" dirty="0"/>
              <a:t> mevcuttur.</a:t>
            </a:r>
          </a:p>
          <a:p>
            <a:r>
              <a:rPr lang="tr-TR" b="1" i="1" dirty="0"/>
              <a:t>Bir şeyi yapmanın tek bir yolu</a:t>
            </a:r>
            <a:r>
              <a:rPr lang="tr-TR" dirty="0"/>
              <a:t>nu sağlar.</a:t>
            </a:r>
          </a:p>
          <a:p>
            <a:r>
              <a:rPr lang="tr-TR" dirty="0"/>
              <a:t>Açık-seçik olarak tanımlanmış </a:t>
            </a:r>
            <a:r>
              <a:rPr lang="tr-TR" b="1" i="1" dirty="0" err="1"/>
              <a:t>mimimal</a:t>
            </a:r>
            <a:r>
              <a:rPr lang="tr-TR" b="1" i="1" dirty="0"/>
              <a:t> bağımlılıklar</a:t>
            </a:r>
            <a:r>
              <a:rPr lang="tr-TR" dirty="0"/>
              <a:t>a sahiptir, </a:t>
            </a:r>
            <a:r>
              <a:rPr lang="tr-TR" b="1" i="1" dirty="0"/>
              <a:t>temiz ve minimal API</a:t>
            </a:r>
            <a:r>
              <a:rPr lang="tr-TR" dirty="0"/>
              <a:t> sunar.</a:t>
            </a:r>
          </a:p>
          <a:p>
            <a:r>
              <a:rPr lang="tr-TR" dirty="0"/>
              <a:t>Temiz kod, kullanılan </a:t>
            </a:r>
            <a:r>
              <a:rPr lang="tr-TR" b="1" i="1" dirty="0"/>
              <a:t>teknolojilerden bağımsız</a:t>
            </a:r>
            <a:r>
              <a:rPr lang="tr-TR" dirty="0"/>
              <a:t> olarak temiz, anlaşılır, yalın ve kaliteli koddur.</a:t>
            </a:r>
          </a:p>
          <a:p>
            <a:endParaRPr lang="en-GB" dirty="0"/>
          </a:p>
        </p:txBody>
      </p:sp>
    </p:spTree>
    <p:extLst>
      <p:ext uri="{BB962C8B-B14F-4D97-AF65-F5344CB8AC3E}">
        <p14:creationId xmlns:p14="http://schemas.microsoft.com/office/powerpoint/2010/main" val="115318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28CE60-2F38-4527-9AEA-77F46D206EA7}"/>
              </a:ext>
            </a:extLst>
          </p:cNvPr>
          <p:cNvSpPr>
            <a:spLocks noGrp="1"/>
          </p:cNvSpPr>
          <p:nvPr>
            <p:ph type="title"/>
          </p:nvPr>
        </p:nvSpPr>
        <p:spPr/>
        <p:txBody>
          <a:bodyPr/>
          <a:lstStyle/>
          <a:p>
            <a:r>
              <a:rPr lang="tr-TR" dirty="0">
                <a:latin typeface="Arial" panose="020B0604020202020204" pitchFamily="34" charset="0"/>
                <a:cs typeface="Arial" panose="020B0604020202020204" pitchFamily="34" charset="0"/>
              </a:rPr>
              <a:t>BAĞIMLILIK (COUPLING)</a:t>
            </a:r>
            <a:endParaRPr lang="en-GB" dirty="0"/>
          </a:p>
        </p:txBody>
      </p:sp>
      <p:sp>
        <p:nvSpPr>
          <p:cNvPr id="3" name="İçerik Yer Tutucusu 2">
            <a:extLst>
              <a:ext uri="{FF2B5EF4-FFF2-40B4-BE49-F238E27FC236}">
                <a16:creationId xmlns:a16="http://schemas.microsoft.com/office/drawing/2014/main" id="{9621DF09-F3A3-4BBB-B6D1-49C6AB1FC12C}"/>
              </a:ext>
            </a:extLst>
          </p:cNvPr>
          <p:cNvSpPr>
            <a:spLocks noGrp="1"/>
          </p:cNvSpPr>
          <p:nvPr>
            <p:ph idx="1"/>
          </p:nvPr>
        </p:nvSpPr>
        <p:spPr/>
        <p:txBody>
          <a:bodyPr>
            <a:normAutofit/>
          </a:bodyPr>
          <a:lstStyle/>
          <a:p>
            <a:pPr marL="0" indent="0">
              <a:buNone/>
            </a:pPr>
            <a:r>
              <a:rPr lang="tr-TR" sz="2000" dirty="0"/>
              <a:t>Bağımlılık ise birlikteliğin aksine, tek bir bileşenin kendi içerisinde değil </a:t>
            </a:r>
            <a:r>
              <a:rPr lang="tr-TR" sz="2000" b="1" i="1" dirty="0"/>
              <a:t>farklı bileşenlerin arasında</a:t>
            </a:r>
            <a:r>
              <a:rPr lang="tr-TR" sz="2000" dirty="0"/>
              <a:t> incelenen bir özelliktir. Farklı bileşenlerin arasındaki bağımlılığın olabildiğince düşük olmasını </a:t>
            </a:r>
            <a:r>
              <a:rPr lang="tr-TR" sz="2000" b="1" i="1" dirty="0"/>
              <a:t>(</a:t>
            </a:r>
            <a:r>
              <a:rPr lang="tr-TR" sz="2000" b="1" i="1" dirty="0" err="1"/>
              <a:t>low</a:t>
            </a:r>
            <a:r>
              <a:rPr lang="tr-TR" sz="2000" b="1" i="1" dirty="0"/>
              <a:t> </a:t>
            </a:r>
            <a:r>
              <a:rPr lang="tr-TR" sz="2000" b="1" i="1" dirty="0" err="1"/>
              <a:t>coupling</a:t>
            </a:r>
            <a:r>
              <a:rPr lang="tr-TR" sz="2000" b="1" i="1" dirty="0"/>
              <a:t>)</a:t>
            </a:r>
            <a:r>
              <a:rPr lang="tr-TR" sz="2000" dirty="0"/>
              <a:t> bekleriz. </a:t>
            </a:r>
          </a:p>
          <a:p>
            <a:pPr marL="0" indent="0">
              <a:buNone/>
            </a:pPr>
            <a:r>
              <a:rPr lang="tr-TR" sz="2000" dirty="0"/>
              <a:t>Yani modüler bir yapı kurulabilmesi için ideal olarak bileşenlerin iç birlikteliğinin yüksek, birbirleriyle bağımlılığının ise düşük olmasını isteriz.</a:t>
            </a:r>
          </a:p>
          <a:p>
            <a:pPr marL="0" indent="0">
              <a:buNone/>
            </a:pPr>
            <a:endParaRPr lang="tr-TR" sz="2000" dirty="0"/>
          </a:p>
          <a:p>
            <a:pPr marL="0" indent="0">
              <a:buNone/>
            </a:pPr>
            <a:r>
              <a:rPr lang="tr-TR" sz="2000" i="1" dirty="0"/>
              <a:t>High </a:t>
            </a:r>
            <a:r>
              <a:rPr lang="tr-TR" sz="2000" i="1" dirty="0" err="1"/>
              <a:t>cohesion</a:t>
            </a:r>
            <a:r>
              <a:rPr lang="tr-TR" sz="2000" i="1" dirty="0"/>
              <a:t> + </a:t>
            </a:r>
            <a:r>
              <a:rPr lang="tr-TR" sz="2000" i="1" dirty="0" err="1"/>
              <a:t>Low</a:t>
            </a:r>
            <a:r>
              <a:rPr lang="tr-TR" sz="2000" i="1" dirty="0"/>
              <a:t> </a:t>
            </a:r>
            <a:r>
              <a:rPr lang="tr-TR" sz="2000" i="1" dirty="0" err="1"/>
              <a:t>coupling</a:t>
            </a:r>
            <a:endParaRPr lang="tr-TR" sz="2000" i="1" dirty="0"/>
          </a:p>
        </p:txBody>
      </p:sp>
    </p:spTree>
    <p:extLst>
      <p:ext uri="{BB962C8B-B14F-4D97-AF65-F5344CB8AC3E}">
        <p14:creationId xmlns:p14="http://schemas.microsoft.com/office/powerpoint/2010/main" val="989113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B0BFA-25AA-400D-80C3-E9CBB5AAF6BA}"/>
              </a:ext>
            </a:extLst>
          </p:cNvPr>
          <p:cNvSpPr>
            <a:spLocks noGrp="1"/>
          </p:cNvSpPr>
          <p:nvPr>
            <p:ph type="title"/>
          </p:nvPr>
        </p:nvSpPr>
        <p:spPr/>
        <p:txBody>
          <a:bodyPr/>
          <a:lstStyle/>
          <a:p>
            <a:r>
              <a:rPr lang="tr-TR" dirty="0">
                <a:latin typeface="Arial" panose="020B0604020202020204" pitchFamily="34" charset="0"/>
                <a:cs typeface="Arial" panose="020B0604020202020204" pitchFamily="34" charset="0"/>
              </a:rPr>
              <a:t>BAĞIMLILIK TÜRLERİ</a:t>
            </a:r>
            <a:endParaRPr lang="en-GB" dirty="0">
              <a:latin typeface="Arial" panose="020B0604020202020204" pitchFamily="34" charset="0"/>
              <a:cs typeface="Arial" panose="020B0604020202020204" pitchFamily="34" charset="0"/>
            </a:endParaRPr>
          </a:p>
        </p:txBody>
      </p:sp>
      <p:sp>
        <p:nvSpPr>
          <p:cNvPr id="3" name="İçerik Yer Tutucusu 2">
            <a:extLst>
              <a:ext uri="{FF2B5EF4-FFF2-40B4-BE49-F238E27FC236}">
                <a16:creationId xmlns:a16="http://schemas.microsoft.com/office/drawing/2014/main" id="{8E2FDC59-C2F5-4DFB-9012-2A1944E4AB37}"/>
              </a:ext>
            </a:extLst>
          </p:cNvPr>
          <p:cNvSpPr>
            <a:spLocks noGrp="1"/>
          </p:cNvSpPr>
          <p:nvPr>
            <p:ph idx="1"/>
          </p:nvPr>
        </p:nvSpPr>
        <p:spPr>
          <a:xfrm>
            <a:off x="2231136" y="2638044"/>
            <a:ext cx="7729728" cy="3342878"/>
          </a:xfrm>
        </p:spPr>
        <p:txBody>
          <a:bodyPr>
            <a:normAutofit/>
          </a:bodyPr>
          <a:lstStyle/>
          <a:p>
            <a:pPr marL="0" indent="0">
              <a:buNone/>
            </a:pPr>
            <a:r>
              <a:rPr lang="tr-TR" dirty="0"/>
              <a:t>Bağımlılığın türleri en kötüsünden en iyisine sırayla şu şekildedir:</a:t>
            </a:r>
          </a:p>
          <a:p>
            <a:pPr marL="342900" indent="-342900">
              <a:buFont typeface="+mj-lt"/>
              <a:buAutoNum type="arabicPeriod"/>
            </a:pPr>
            <a:r>
              <a:rPr lang="tr-TR" b="1" i="1" dirty="0"/>
              <a:t>İçerik (</a:t>
            </a:r>
            <a:r>
              <a:rPr lang="tr-TR" b="1" i="1" dirty="0" err="1"/>
              <a:t>content</a:t>
            </a:r>
            <a:r>
              <a:rPr lang="tr-TR" b="1" i="1" dirty="0"/>
              <a:t>):</a:t>
            </a:r>
            <a:r>
              <a:rPr lang="tr-TR" i="1" dirty="0"/>
              <a:t> </a:t>
            </a:r>
            <a:r>
              <a:rPr lang="tr-TR" dirty="0"/>
              <a:t>Bileşenlerin birbirinin iç yapılarını düzenlediği veya iç yapılarına bağımlı olmasıdır. En kötü bağımlılık tipidir.</a:t>
            </a:r>
          </a:p>
          <a:p>
            <a:pPr marL="342900" indent="-342900">
              <a:buFont typeface="+mj-lt"/>
              <a:buAutoNum type="arabicPeriod"/>
            </a:pPr>
            <a:r>
              <a:rPr lang="tr-TR" b="1" i="1" dirty="0"/>
              <a:t>Ortak (</a:t>
            </a:r>
            <a:r>
              <a:rPr lang="tr-TR" b="1" i="1" dirty="0" err="1"/>
              <a:t>common</a:t>
            </a:r>
            <a:r>
              <a:rPr lang="tr-TR" b="1" i="1" dirty="0"/>
              <a:t>):</a:t>
            </a:r>
            <a:r>
              <a:rPr lang="tr-TR" i="1" dirty="0"/>
              <a:t> </a:t>
            </a:r>
            <a:r>
              <a:rPr lang="tr-TR" dirty="0"/>
              <a:t>Bileşenlerin ortak bir veriye (</a:t>
            </a:r>
            <a:r>
              <a:rPr lang="tr-TR" dirty="0" err="1"/>
              <a:t>örn</a:t>
            </a:r>
            <a:r>
              <a:rPr lang="tr-TR" dirty="0"/>
              <a:t>. global bir değişken) eriştiği ve kullandığı bağımlılık türüdür.</a:t>
            </a:r>
          </a:p>
          <a:p>
            <a:pPr marL="342900" indent="-342900">
              <a:buFont typeface="+mj-lt"/>
              <a:buAutoNum type="arabicPeriod"/>
            </a:pPr>
            <a:r>
              <a:rPr lang="tr-TR" b="1" i="1" dirty="0"/>
              <a:t>Dışsal (</a:t>
            </a:r>
            <a:r>
              <a:rPr lang="tr-TR" b="1" i="1" dirty="0" err="1"/>
              <a:t>external</a:t>
            </a:r>
            <a:r>
              <a:rPr lang="tr-TR" b="1" i="1" dirty="0"/>
              <a:t>):</a:t>
            </a:r>
            <a:r>
              <a:rPr lang="tr-TR" i="1" dirty="0"/>
              <a:t> </a:t>
            </a:r>
            <a:r>
              <a:rPr lang="tr-TR" dirty="0"/>
              <a:t>Bileşenlerin ortak kullanılan dış bir bileşene, donanıma vs. bağlı olmasından kaynaklı oluşan bağımlılık türüdür.</a:t>
            </a:r>
          </a:p>
          <a:p>
            <a:pPr marL="342900" indent="-342900">
              <a:buFont typeface="+mj-lt"/>
              <a:buAutoNum type="arabicPeriod"/>
            </a:pPr>
            <a:r>
              <a:rPr lang="tr-TR" b="1" i="1" dirty="0"/>
              <a:t>Kontrol (</a:t>
            </a:r>
            <a:r>
              <a:rPr lang="tr-TR" b="1" i="1" dirty="0" err="1"/>
              <a:t>control</a:t>
            </a:r>
            <a:r>
              <a:rPr lang="tr-TR" b="1" i="1" dirty="0"/>
              <a:t>):</a:t>
            </a:r>
            <a:r>
              <a:rPr lang="tr-TR" i="1" dirty="0"/>
              <a:t> </a:t>
            </a:r>
            <a:r>
              <a:rPr lang="tr-TR" dirty="0"/>
              <a:t>Bileşenlerin birbirlerine gönderdikleri kontrol bilgisiyle (</a:t>
            </a:r>
            <a:r>
              <a:rPr lang="tr-TR" dirty="0" err="1"/>
              <a:t>flag</a:t>
            </a:r>
            <a:r>
              <a:rPr lang="tr-TR" dirty="0"/>
              <a:t>) iletişime geçerek birbirlerinin akışlarını kontrol ettiği bir bağımlılık çeşididir.</a:t>
            </a:r>
            <a:endParaRPr lang="tr-TR" b="1" dirty="0"/>
          </a:p>
          <a:p>
            <a:pPr marL="342900" indent="-342900">
              <a:buFont typeface="+mj-lt"/>
              <a:buAutoNum type="arabicPeriod"/>
            </a:pPr>
            <a:endParaRPr lang="tr-TR" dirty="0"/>
          </a:p>
          <a:p>
            <a:pPr marL="342900" indent="-342900">
              <a:buFont typeface="+mj-lt"/>
              <a:buAutoNum type="arabicPeriod"/>
            </a:pPr>
            <a:endParaRPr lang="tr-TR" b="1" dirty="0"/>
          </a:p>
          <a:p>
            <a:pPr marL="342900" indent="-342900">
              <a:buFont typeface="+mj-lt"/>
              <a:buAutoNum type="arabicPeriod"/>
            </a:pPr>
            <a:endParaRPr lang="en-GB" b="1" dirty="0"/>
          </a:p>
        </p:txBody>
      </p:sp>
    </p:spTree>
    <p:extLst>
      <p:ext uri="{BB962C8B-B14F-4D97-AF65-F5344CB8AC3E}">
        <p14:creationId xmlns:p14="http://schemas.microsoft.com/office/powerpoint/2010/main" val="293988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347B2E-D24C-4986-BFB4-F965E98D2B7C}"/>
              </a:ext>
            </a:extLst>
          </p:cNvPr>
          <p:cNvSpPr>
            <a:spLocks noGrp="1"/>
          </p:cNvSpPr>
          <p:nvPr>
            <p:ph type="title"/>
          </p:nvPr>
        </p:nvSpPr>
        <p:spPr/>
        <p:txBody>
          <a:bodyPr/>
          <a:lstStyle/>
          <a:p>
            <a:r>
              <a:rPr lang="tr-TR" dirty="0">
                <a:latin typeface="Arial" panose="020B0604020202020204" pitchFamily="34" charset="0"/>
                <a:cs typeface="Arial" panose="020B0604020202020204" pitchFamily="34" charset="0"/>
              </a:rPr>
              <a:t>BAĞIMLILIK TÜRLERİ</a:t>
            </a:r>
            <a:endParaRPr lang="en-GB" dirty="0">
              <a:latin typeface="Arial" panose="020B0604020202020204" pitchFamily="34" charset="0"/>
              <a:cs typeface="Arial" panose="020B0604020202020204" pitchFamily="34" charset="0"/>
            </a:endParaRPr>
          </a:p>
        </p:txBody>
      </p:sp>
      <p:sp>
        <p:nvSpPr>
          <p:cNvPr id="3" name="İçerik Yer Tutucusu 2">
            <a:extLst>
              <a:ext uri="{FF2B5EF4-FFF2-40B4-BE49-F238E27FC236}">
                <a16:creationId xmlns:a16="http://schemas.microsoft.com/office/drawing/2014/main" id="{FCC83455-F994-4098-A5C1-4915337C38E5}"/>
              </a:ext>
            </a:extLst>
          </p:cNvPr>
          <p:cNvSpPr>
            <a:spLocks noGrp="1"/>
          </p:cNvSpPr>
          <p:nvPr>
            <p:ph idx="1"/>
          </p:nvPr>
        </p:nvSpPr>
        <p:spPr/>
        <p:txBody>
          <a:bodyPr/>
          <a:lstStyle/>
          <a:p>
            <a:pPr marL="342900" indent="-342900">
              <a:buFont typeface="+mj-lt"/>
              <a:buAutoNum type="arabicPeriod" startAt="5"/>
            </a:pPr>
            <a:r>
              <a:rPr lang="tr-TR" b="1" i="1" dirty="0"/>
              <a:t>Veri yapısı (</a:t>
            </a:r>
            <a:r>
              <a:rPr lang="tr-TR" b="1" i="1" dirty="0" err="1"/>
              <a:t>stamp</a:t>
            </a:r>
            <a:r>
              <a:rPr lang="tr-TR" b="1" i="1" dirty="0"/>
              <a:t>/data-</a:t>
            </a:r>
            <a:r>
              <a:rPr lang="tr-TR" b="1" i="1" dirty="0" err="1"/>
              <a:t>structured</a:t>
            </a:r>
            <a:r>
              <a:rPr lang="tr-TR" b="1" i="1" dirty="0"/>
              <a:t>):</a:t>
            </a:r>
            <a:r>
              <a:rPr lang="tr-TR" i="1" dirty="0"/>
              <a:t> </a:t>
            </a:r>
            <a:r>
              <a:rPr lang="tr-TR" dirty="0"/>
              <a:t>Bu bağımlılık tipinde bileşenler birbirlerine karmaşık veri yapısı gönderir.</a:t>
            </a:r>
          </a:p>
          <a:p>
            <a:pPr marL="342900" indent="-342900">
              <a:buFont typeface="+mj-lt"/>
              <a:buAutoNum type="arabicPeriod" startAt="5"/>
            </a:pPr>
            <a:r>
              <a:rPr lang="tr-TR" b="1" i="1" dirty="0"/>
              <a:t>Veri (data):</a:t>
            </a:r>
            <a:r>
              <a:rPr lang="tr-TR" i="1" dirty="0"/>
              <a:t> </a:t>
            </a:r>
            <a:r>
              <a:rPr lang="tr-TR" dirty="0"/>
              <a:t>Yapıların birbirlerine ilkel (</a:t>
            </a:r>
            <a:r>
              <a:rPr lang="tr-TR" dirty="0" err="1"/>
              <a:t>primitive</a:t>
            </a:r>
            <a:r>
              <a:rPr lang="tr-TR" dirty="0"/>
              <a:t>) veri geçerek oluşturduğu bağımlılık türüdür.</a:t>
            </a:r>
          </a:p>
          <a:p>
            <a:pPr marL="342900" indent="-342900">
              <a:buFont typeface="+mj-lt"/>
              <a:buAutoNum type="arabicPeriod" startAt="5"/>
            </a:pPr>
            <a:r>
              <a:rPr lang="tr-TR" b="1" i="1" dirty="0"/>
              <a:t>Mesaj (</a:t>
            </a:r>
            <a:r>
              <a:rPr lang="tr-TR" b="1" i="1" dirty="0" err="1"/>
              <a:t>message</a:t>
            </a:r>
            <a:r>
              <a:rPr lang="tr-TR" b="1" i="1" dirty="0"/>
              <a:t>):</a:t>
            </a:r>
            <a:r>
              <a:rPr lang="tr-TR" dirty="0"/>
              <a:t> Nesnelerin yalnızca birbirlerinin arayüz bilgisine ihtiyaç duyduğu ve kullandığı yapıdır. En ideal uygulamadır.</a:t>
            </a:r>
            <a:endParaRPr lang="en-GB" b="1" i="1" dirty="0"/>
          </a:p>
        </p:txBody>
      </p:sp>
    </p:spTree>
    <p:extLst>
      <p:ext uri="{BB962C8B-B14F-4D97-AF65-F5344CB8AC3E}">
        <p14:creationId xmlns:p14="http://schemas.microsoft.com/office/powerpoint/2010/main" val="2657018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C24D64-1800-457D-A613-32AE18AA680A}"/>
              </a:ext>
            </a:extLst>
          </p:cNvPr>
          <p:cNvSpPr>
            <a:spLocks noGrp="1"/>
          </p:cNvSpPr>
          <p:nvPr>
            <p:ph type="title"/>
          </p:nvPr>
        </p:nvSpPr>
        <p:spPr/>
        <p:txBody>
          <a:bodyPr/>
          <a:lstStyle/>
          <a:p>
            <a:r>
              <a:rPr lang="tr-TR" dirty="0"/>
              <a:t>REFERANSLAR</a:t>
            </a:r>
            <a:endParaRPr lang="en-GB" dirty="0"/>
          </a:p>
        </p:txBody>
      </p:sp>
      <p:sp>
        <p:nvSpPr>
          <p:cNvPr id="3" name="İçerik Yer Tutucusu 2">
            <a:extLst>
              <a:ext uri="{FF2B5EF4-FFF2-40B4-BE49-F238E27FC236}">
                <a16:creationId xmlns:a16="http://schemas.microsoft.com/office/drawing/2014/main" id="{D5714EB8-5D44-4827-968C-669ADCFCEDD2}"/>
              </a:ext>
            </a:extLst>
          </p:cNvPr>
          <p:cNvSpPr>
            <a:spLocks noGrp="1"/>
          </p:cNvSpPr>
          <p:nvPr>
            <p:ph idx="1"/>
          </p:nvPr>
        </p:nvSpPr>
        <p:spPr/>
        <p:txBody>
          <a:bodyPr/>
          <a:lstStyle/>
          <a:p>
            <a:pPr marL="0" indent="0">
              <a:buNone/>
            </a:pPr>
            <a:r>
              <a:rPr lang="tr-TR" dirty="0">
                <a:solidFill>
                  <a:srgbClr val="0070C0"/>
                </a:solidFill>
                <a:hlinkClick r:id="rId2">
                  <a:extLst>
                    <a:ext uri="{A12FA001-AC4F-418D-AE19-62706E023703}">
                      <ahyp:hlinkClr xmlns:ahyp="http://schemas.microsoft.com/office/drawing/2018/hyperlinkcolor" val="tx"/>
                    </a:ext>
                  </a:extLst>
                </a:hlinkClick>
              </a:rPr>
              <a:t>[0] </a:t>
            </a:r>
            <a:r>
              <a:rPr lang="tr-TR" dirty="0" err="1">
                <a:solidFill>
                  <a:srgbClr val="0070C0"/>
                </a:solidFill>
                <a:hlinkClick r:id="rId2">
                  <a:extLst>
                    <a:ext uri="{A12FA001-AC4F-418D-AE19-62706E023703}">
                      <ahyp:hlinkClr xmlns:ahyp="http://schemas.microsoft.com/office/drawing/2018/hyperlinkcolor" val="tx"/>
                    </a:ext>
                  </a:extLst>
                </a:hlinkClick>
              </a:rPr>
              <a:t>Clean</a:t>
            </a:r>
            <a:r>
              <a:rPr lang="tr-TR" dirty="0">
                <a:solidFill>
                  <a:srgbClr val="0070C0"/>
                </a:solidFill>
                <a:hlinkClick r:id="rId2">
                  <a:extLst>
                    <a:ext uri="{A12FA001-AC4F-418D-AE19-62706E023703}">
                      <ahyp:hlinkClr xmlns:ahyp="http://schemas.microsoft.com/office/drawing/2018/hyperlinkcolor" val="tx"/>
                    </a:ext>
                  </a:extLst>
                </a:hlinkClick>
              </a:rPr>
              <a:t> </a:t>
            </a:r>
            <a:r>
              <a:rPr lang="tr-TR" dirty="0" err="1">
                <a:solidFill>
                  <a:srgbClr val="0070C0"/>
                </a:solidFill>
                <a:hlinkClick r:id="rId2">
                  <a:extLst>
                    <a:ext uri="{A12FA001-AC4F-418D-AE19-62706E023703}">
                      <ahyp:hlinkClr xmlns:ahyp="http://schemas.microsoft.com/office/drawing/2018/hyperlinkcolor" val="tx"/>
                    </a:ext>
                  </a:extLst>
                </a:hlinkClick>
              </a:rPr>
              <a:t>Code</a:t>
            </a:r>
            <a:r>
              <a:rPr lang="tr-TR" dirty="0">
                <a:solidFill>
                  <a:srgbClr val="0070C0"/>
                </a:solidFill>
                <a:hlinkClick r:id="rId2">
                  <a:extLst>
                    <a:ext uri="{A12FA001-AC4F-418D-AE19-62706E023703}">
                      <ahyp:hlinkClr xmlns:ahyp="http://schemas.microsoft.com/office/drawing/2018/hyperlinkcolor" val="tx"/>
                    </a:ext>
                  </a:extLst>
                </a:hlinkClick>
              </a:rPr>
              <a:t>, Akın </a:t>
            </a:r>
            <a:r>
              <a:rPr lang="tr-TR" dirty="0" err="1">
                <a:solidFill>
                  <a:srgbClr val="0070C0"/>
                </a:solidFill>
                <a:hlinkClick r:id="rId2">
                  <a:extLst>
                    <a:ext uri="{A12FA001-AC4F-418D-AE19-62706E023703}">
                      <ahyp:hlinkClr xmlns:ahyp="http://schemas.microsoft.com/office/drawing/2018/hyperlinkcolor" val="tx"/>
                    </a:ext>
                  </a:extLst>
                </a:hlinkClick>
              </a:rPr>
              <a:t>Kaldıroğlu</a:t>
            </a:r>
            <a:r>
              <a:rPr lang="tr-TR" dirty="0">
                <a:solidFill>
                  <a:srgbClr val="0070C0"/>
                </a:solidFill>
                <a:hlinkClick r:id="rId2">
                  <a:extLst>
                    <a:ext uri="{A12FA001-AC4F-418D-AE19-62706E023703}">
                      <ahyp:hlinkClr xmlns:ahyp="http://schemas.microsoft.com/office/drawing/2018/hyperlinkcolor" val="tx"/>
                    </a:ext>
                  </a:extLst>
                </a:hlinkClick>
              </a:rPr>
              <a:t> – udemy.com</a:t>
            </a:r>
            <a:endParaRPr lang="tr-TR" dirty="0">
              <a:solidFill>
                <a:srgbClr val="0070C0"/>
              </a:solidFill>
              <a:hlinkClick r:id="rId3">
                <a:extLst>
                  <a:ext uri="{A12FA001-AC4F-418D-AE19-62706E023703}">
                    <ahyp:hlinkClr xmlns:ahyp="http://schemas.microsoft.com/office/drawing/2018/hyperlinkcolor" val="tx"/>
                  </a:ext>
                </a:extLst>
              </a:hlinkClick>
            </a:endParaRPr>
          </a:p>
          <a:p>
            <a:pPr marL="0" indent="0">
              <a:buNone/>
            </a:pPr>
            <a:r>
              <a:rPr lang="tr-TR" dirty="0">
                <a:solidFill>
                  <a:srgbClr val="0070C0"/>
                </a:solidFill>
                <a:hlinkClick r:id="rId3">
                  <a:extLst>
                    <a:ext uri="{A12FA001-AC4F-418D-AE19-62706E023703}">
                      <ahyp:hlinkClr xmlns:ahyp="http://schemas.microsoft.com/office/drawing/2018/hyperlinkcolor" val="tx"/>
                    </a:ext>
                  </a:extLst>
                </a:hlinkClick>
              </a:rPr>
              <a:t>[1] How </a:t>
            </a:r>
            <a:r>
              <a:rPr lang="tr-TR" dirty="0" err="1">
                <a:solidFill>
                  <a:srgbClr val="0070C0"/>
                </a:solidFill>
                <a:hlinkClick r:id="rId3">
                  <a:extLst>
                    <a:ext uri="{A12FA001-AC4F-418D-AE19-62706E023703}">
                      <ahyp:hlinkClr xmlns:ahyp="http://schemas.microsoft.com/office/drawing/2018/hyperlinkcolor" val="tx"/>
                    </a:ext>
                  </a:extLst>
                </a:hlinkClick>
              </a:rPr>
              <a:t>to</a:t>
            </a:r>
            <a:r>
              <a:rPr lang="tr-TR" dirty="0">
                <a:solidFill>
                  <a:srgbClr val="0070C0"/>
                </a:solidFill>
                <a:hlinkClick r:id="rId3">
                  <a:extLst>
                    <a:ext uri="{A12FA001-AC4F-418D-AE19-62706E023703}">
                      <ahyp:hlinkClr xmlns:ahyp="http://schemas.microsoft.com/office/drawing/2018/hyperlinkcolor" val="tx"/>
                    </a:ext>
                  </a:extLst>
                </a:hlinkClick>
              </a:rPr>
              <a:t> Write </a:t>
            </a:r>
            <a:r>
              <a:rPr lang="tr-TR" dirty="0" err="1">
                <a:solidFill>
                  <a:srgbClr val="0070C0"/>
                </a:solidFill>
                <a:hlinkClick r:id="rId3">
                  <a:extLst>
                    <a:ext uri="{A12FA001-AC4F-418D-AE19-62706E023703}">
                      <ahyp:hlinkClr xmlns:ahyp="http://schemas.microsoft.com/office/drawing/2018/hyperlinkcolor" val="tx"/>
                    </a:ext>
                  </a:extLst>
                </a:hlinkClick>
              </a:rPr>
              <a:t>Doc</a:t>
            </a:r>
            <a:r>
              <a:rPr lang="tr-TR" dirty="0">
                <a:solidFill>
                  <a:srgbClr val="0070C0"/>
                </a:solidFill>
                <a:hlinkClick r:id="rId3">
                  <a:extLst>
                    <a:ext uri="{A12FA001-AC4F-418D-AE19-62706E023703}">
                      <ahyp:hlinkClr xmlns:ahyp="http://schemas.microsoft.com/office/drawing/2018/hyperlinkcolor" val="tx"/>
                    </a:ext>
                  </a:extLst>
                </a:hlinkClick>
              </a:rPr>
              <a:t> </a:t>
            </a:r>
            <a:r>
              <a:rPr lang="tr-TR" dirty="0" err="1">
                <a:solidFill>
                  <a:srgbClr val="0070C0"/>
                </a:solidFill>
                <a:hlinkClick r:id="rId3">
                  <a:extLst>
                    <a:ext uri="{A12FA001-AC4F-418D-AE19-62706E023703}">
                      <ahyp:hlinkClr xmlns:ahyp="http://schemas.microsoft.com/office/drawing/2018/hyperlinkcolor" val="tx"/>
                    </a:ext>
                  </a:extLst>
                </a:hlinkClick>
              </a:rPr>
              <a:t>Comments</a:t>
            </a:r>
            <a:r>
              <a:rPr lang="tr-TR" dirty="0">
                <a:solidFill>
                  <a:srgbClr val="0070C0"/>
                </a:solidFill>
                <a:hlinkClick r:id="rId3">
                  <a:extLst>
                    <a:ext uri="{A12FA001-AC4F-418D-AE19-62706E023703}">
                      <ahyp:hlinkClr xmlns:ahyp="http://schemas.microsoft.com/office/drawing/2018/hyperlinkcolor" val="tx"/>
                    </a:ext>
                  </a:extLst>
                </a:hlinkClick>
              </a:rPr>
              <a:t> </a:t>
            </a:r>
            <a:r>
              <a:rPr lang="tr-TR" dirty="0" err="1">
                <a:solidFill>
                  <a:srgbClr val="0070C0"/>
                </a:solidFill>
                <a:hlinkClick r:id="rId3">
                  <a:extLst>
                    <a:ext uri="{A12FA001-AC4F-418D-AE19-62706E023703}">
                      <ahyp:hlinkClr xmlns:ahyp="http://schemas.microsoft.com/office/drawing/2018/hyperlinkcolor" val="tx"/>
                    </a:ext>
                  </a:extLst>
                </a:hlinkClick>
              </a:rPr>
              <a:t>for</a:t>
            </a:r>
            <a:r>
              <a:rPr lang="tr-TR" dirty="0">
                <a:solidFill>
                  <a:srgbClr val="0070C0"/>
                </a:solidFill>
                <a:hlinkClick r:id="rId3">
                  <a:extLst>
                    <a:ext uri="{A12FA001-AC4F-418D-AE19-62706E023703}">
                      <ahyp:hlinkClr xmlns:ahyp="http://schemas.microsoft.com/office/drawing/2018/hyperlinkcolor" val="tx"/>
                    </a:ext>
                  </a:extLst>
                </a:hlinkClick>
              </a:rPr>
              <a:t> </a:t>
            </a:r>
            <a:r>
              <a:rPr lang="tr-TR" dirty="0" err="1">
                <a:solidFill>
                  <a:srgbClr val="0070C0"/>
                </a:solidFill>
                <a:hlinkClick r:id="rId3">
                  <a:extLst>
                    <a:ext uri="{A12FA001-AC4F-418D-AE19-62706E023703}">
                      <ahyp:hlinkClr xmlns:ahyp="http://schemas.microsoft.com/office/drawing/2018/hyperlinkcolor" val="tx"/>
                    </a:ext>
                  </a:extLst>
                </a:hlinkClick>
              </a:rPr>
              <a:t>the</a:t>
            </a:r>
            <a:r>
              <a:rPr lang="tr-TR" dirty="0">
                <a:solidFill>
                  <a:srgbClr val="0070C0"/>
                </a:solidFill>
                <a:hlinkClick r:id="rId3">
                  <a:extLst>
                    <a:ext uri="{A12FA001-AC4F-418D-AE19-62706E023703}">
                      <ahyp:hlinkClr xmlns:ahyp="http://schemas.microsoft.com/office/drawing/2018/hyperlinkcolor" val="tx"/>
                    </a:ext>
                  </a:extLst>
                </a:hlinkClick>
              </a:rPr>
              <a:t> </a:t>
            </a:r>
            <a:r>
              <a:rPr lang="tr-TR" dirty="0" err="1">
                <a:solidFill>
                  <a:srgbClr val="0070C0"/>
                </a:solidFill>
                <a:hlinkClick r:id="rId3">
                  <a:extLst>
                    <a:ext uri="{A12FA001-AC4F-418D-AE19-62706E023703}">
                      <ahyp:hlinkClr xmlns:ahyp="http://schemas.microsoft.com/office/drawing/2018/hyperlinkcolor" val="tx"/>
                    </a:ext>
                  </a:extLst>
                </a:hlinkClick>
              </a:rPr>
              <a:t>JavaDoc</a:t>
            </a:r>
            <a:r>
              <a:rPr lang="tr-TR" dirty="0">
                <a:solidFill>
                  <a:srgbClr val="0070C0"/>
                </a:solidFill>
                <a:hlinkClick r:id="rId3">
                  <a:extLst>
                    <a:ext uri="{A12FA001-AC4F-418D-AE19-62706E023703}">
                      <ahyp:hlinkClr xmlns:ahyp="http://schemas.microsoft.com/office/drawing/2018/hyperlinkcolor" val="tx"/>
                    </a:ext>
                  </a:extLst>
                </a:hlinkClick>
              </a:rPr>
              <a:t> </a:t>
            </a:r>
            <a:r>
              <a:rPr lang="tr-TR" dirty="0" err="1">
                <a:solidFill>
                  <a:srgbClr val="0070C0"/>
                </a:solidFill>
                <a:hlinkClick r:id="rId3">
                  <a:extLst>
                    <a:ext uri="{A12FA001-AC4F-418D-AE19-62706E023703}">
                      <ahyp:hlinkClr xmlns:ahyp="http://schemas.microsoft.com/office/drawing/2018/hyperlinkcolor" val="tx"/>
                    </a:ext>
                  </a:extLst>
                </a:hlinkClick>
              </a:rPr>
              <a:t>Tool</a:t>
            </a:r>
            <a:r>
              <a:rPr lang="tr-TR" dirty="0">
                <a:solidFill>
                  <a:srgbClr val="0070C0"/>
                </a:solidFill>
                <a:hlinkClick r:id="rId3">
                  <a:extLst>
                    <a:ext uri="{A12FA001-AC4F-418D-AE19-62706E023703}">
                      <ahyp:hlinkClr xmlns:ahyp="http://schemas.microsoft.com/office/drawing/2018/hyperlinkcolor" val="tx"/>
                    </a:ext>
                  </a:extLst>
                </a:hlinkClick>
              </a:rPr>
              <a:t> – oracle.com</a:t>
            </a:r>
            <a:endParaRPr lang="en-GB" dirty="0">
              <a:solidFill>
                <a:srgbClr val="0070C0"/>
              </a:solidFill>
            </a:endParaRPr>
          </a:p>
        </p:txBody>
      </p:sp>
    </p:spTree>
    <p:extLst>
      <p:ext uri="{BB962C8B-B14F-4D97-AF65-F5344CB8AC3E}">
        <p14:creationId xmlns:p14="http://schemas.microsoft.com/office/powerpoint/2010/main" val="412592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D5A929-5CFD-421F-9E34-3DCFAB8AC2C3}"/>
              </a:ext>
            </a:extLst>
          </p:cNvPr>
          <p:cNvSpPr>
            <a:spLocks noGrp="1"/>
          </p:cNvSpPr>
          <p:nvPr>
            <p:ph type="title"/>
          </p:nvPr>
        </p:nvSpPr>
        <p:spPr/>
        <p:txBody>
          <a:bodyPr/>
          <a:lstStyle/>
          <a:p>
            <a:r>
              <a:rPr lang="tr-TR" dirty="0">
                <a:cs typeface="Arial" panose="020B0604020202020204" pitchFamily="34" charset="0"/>
              </a:rPr>
              <a:t>DIRTY CODE NEDİR?</a:t>
            </a:r>
            <a:endParaRPr lang="en-GB" dirty="0"/>
          </a:p>
        </p:txBody>
      </p:sp>
      <p:sp>
        <p:nvSpPr>
          <p:cNvPr id="3" name="İçerik Yer Tutucusu 2">
            <a:extLst>
              <a:ext uri="{FF2B5EF4-FFF2-40B4-BE49-F238E27FC236}">
                <a16:creationId xmlns:a16="http://schemas.microsoft.com/office/drawing/2014/main" id="{7C705CDF-2795-4D10-91B4-98446FB8C016}"/>
              </a:ext>
            </a:extLst>
          </p:cNvPr>
          <p:cNvSpPr>
            <a:spLocks noGrp="1"/>
          </p:cNvSpPr>
          <p:nvPr>
            <p:ph idx="1"/>
          </p:nvPr>
        </p:nvSpPr>
        <p:spPr/>
        <p:txBody>
          <a:bodyPr>
            <a:normAutofit/>
          </a:bodyPr>
          <a:lstStyle/>
          <a:p>
            <a:r>
              <a:rPr lang="tr-TR" sz="2000" dirty="0"/>
              <a:t>Temiz olmayan koda </a:t>
            </a:r>
            <a:r>
              <a:rPr lang="tr-TR" sz="2000" b="1" i="1" dirty="0"/>
              <a:t>kirli kod (</a:t>
            </a:r>
            <a:r>
              <a:rPr lang="tr-TR" sz="2000" b="1" i="1" dirty="0" err="1"/>
              <a:t>dirty</a:t>
            </a:r>
            <a:r>
              <a:rPr lang="tr-TR" sz="2000" b="1" i="1" dirty="0"/>
              <a:t> </a:t>
            </a:r>
            <a:r>
              <a:rPr lang="tr-TR" sz="2000" b="1" i="1" dirty="0" err="1"/>
              <a:t>code</a:t>
            </a:r>
            <a:r>
              <a:rPr lang="tr-TR" sz="2000" b="1" i="1" dirty="0"/>
              <a:t>)</a:t>
            </a:r>
            <a:r>
              <a:rPr lang="tr-TR" sz="2000" dirty="0"/>
              <a:t> denir.</a:t>
            </a:r>
          </a:p>
          <a:p>
            <a:r>
              <a:rPr lang="tr-TR" sz="2000" dirty="0"/>
              <a:t>Kirli kod, </a:t>
            </a:r>
            <a:r>
              <a:rPr lang="tr-TR" sz="2000" b="1" i="1" dirty="0"/>
              <a:t>teknik </a:t>
            </a:r>
            <a:r>
              <a:rPr lang="tr-TR" sz="2000" b="1" i="1" dirty="0" err="1"/>
              <a:t>borç’a</a:t>
            </a:r>
            <a:r>
              <a:rPr lang="tr-TR" sz="2000" b="1" i="1" dirty="0"/>
              <a:t> (</a:t>
            </a:r>
            <a:r>
              <a:rPr lang="tr-TR" sz="2000" b="1" i="1" dirty="0" err="1"/>
              <a:t>technical</a:t>
            </a:r>
            <a:r>
              <a:rPr lang="tr-TR" sz="2000" b="1" i="1" dirty="0"/>
              <a:t> </a:t>
            </a:r>
            <a:r>
              <a:rPr lang="tr-TR" sz="2000" b="1" i="1" dirty="0" err="1"/>
              <a:t>debt</a:t>
            </a:r>
            <a:r>
              <a:rPr lang="tr-TR" sz="2000" b="1" i="1" dirty="0"/>
              <a:t>)</a:t>
            </a:r>
            <a:r>
              <a:rPr lang="tr-TR" sz="2000" dirty="0"/>
              <a:t> sebep olur.</a:t>
            </a:r>
            <a:br>
              <a:rPr lang="tr-TR" sz="2000" dirty="0"/>
            </a:br>
            <a:r>
              <a:rPr lang="tr-TR" sz="2000" b="1" i="1" dirty="0"/>
              <a:t>Teknik borç,</a:t>
            </a:r>
            <a:r>
              <a:rPr lang="tr-TR" sz="2000" dirty="0"/>
              <a:t> günü kurtarmak için başvurulan kötü uygulamaların uzun vadede sebep olduğu daha büyük maliyettir.</a:t>
            </a:r>
          </a:p>
          <a:p>
            <a:r>
              <a:rPr lang="tr-TR" sz="2000" dirty="0"/>
              <a:t>Kirli kodun </a:t>
            </a:r>
            <a:r>
              <a:rPr lang="tr-TR" sz="2000" b="1" i="1" dirty="0"/>
              <a:t>bakımı zordur (</a:t>
            </a:r>
            <a:r>
              <a:rPr lang="tr-TR" sz="2000" b="1" i="1" dirty="0" err="1"/>
              <a:t>low</a:t>
            </a:r>
            <a:r>
              <a:rPr lang="tr-TR" sz="2000" b="1" i="1" dirty="0"/>
              <a:t> </a:t>
            </a:r>
            <a:r>
              <a:rPr lang="tr-TR" sz="2000" b="1" i="1" dirty="0" err="1"/>
              <a:t>maintainability</a:t>
            </a:r>
            <a:r>
              <a:rPr lang="tr-TR" sz="2000" b="1" i="1" dirty="0"/>
              <a:t>)</a:t>
            </a:r>
            <a:r>
              <a:rPr lang="tr-TR" sz="2000" dirty="0"/>
              <a:t>.</a:t>
            </a:r>
            <a:endParaRPr lang="en-GB" sz="2000" b="1" i="1" dirty="0"/>
          </a:p>
        </p:txBody>
      </p:sp>
    </p:spTree>
    <p:extLst>
      <p:ext uri="{BB962C8B-B14F-4D97-AF65-F5344CB8AC3E}">
        <p14:creationId xmlns:p14="http://schemas.microsoft.com/office/powerpoint/2010/main" val="424810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7A86A14-FCD3-4C17-AEE3-3CE6E30638BD}"/>
              </a:ext>
            </a:extLst>
          </p:cNvPr>
          <p:cNvSpPr>
            <a:spLocks noGrp="1"/>
          </p:cNvSpPr>
          <p:nvPr>
            <p:ph type="title"/>
          </p:nvPr>
        </p:nvSpPr>
        <p:spPr/>
        <p:txBody>
          <a:bodyPr/>
          <a:lstStyle/>
          <a:p>
            <a:r>
              <a:rPr lang="tr-TR" dirty="0"/>
              <a:t>CLEAN CODE ÇERÇEVESİ</a:t>
            </a:r>
            <a:endParaRPr lang="en-GB" dirty="0"/>
          </a:p>
        </p:txBody>
      </p:sp>
      <p:pic>
        <p:nvPicPr>
          <p:cNvPr id="7" name="İçerik Yer Tutucusu 6">
            <a:extLst>
              <a:ext uri="{FF2B5EF4-FFF2-40B4-BE49-F238E27FC236}">
                <a16:creationId xmlns:a16="http://schemas.microsoft.com/office/drawing/2014/main" id="{20C2F762-416C-43FF-9E52-653036373768}"/>
              </a:ext>
            </a:extLst>
          </p:cNvPr>
          <p:cNvPicPr>
            <a:picLocks noGrp="1" noChangeAspect="1"/>
          </p:cNvPicPr>
          <p:nvPr>
            <p:ph idx="1"/>
          </p:nvPr>
        </p:nvPicPr>
        <p:blipFill>
          <a:blip r:embed="rId2"/>
          <a:stretch>
            <a:fillRect/>
          </a:stretch>
        </p:blipFill>
        <p:spPr>
          <a:xfrm>
            <a:off x="2767427" y="2638425"/>
            <a:ext cx="6657146" cy="3101975"/>
          </a:xfrm>
          <a:ln w="38100">
            <a:solidFill>
              <a:srgbClr val="418AB3"/>
            </a:solidFill>
          </a:ln>
        </p:spPr>
      </p:pic>
    </p:spTree>
    <p:extLst>
      <p:ext uri="{BB962C8B-B14F-4D97-AF65-F5344CB8AC3E}">
        <p14:creationId xmlns:p14="http://schemas.microsoft.com/office/powerpoint/2010/main" val="58755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10CC94-D7F2-4DEA-99E0-08AF6AC73481}"/>
              </a:ext>
            </a:extLst>
          </p:cNvPr>
          <p:cNvSpPr>
            <a:spLocks noGrp="1"/>
          </p:cNvSpPr>
          <p:nvPr>
            <p:ph type="title"/>
          </p:nvPr>
        </p:nvSpPr>
        <p:spPr/>
        <p:txBody>
          <a:bodyPr/>
          <a:lstStyle/>
          <a:p>
            <a:r>
              <a:rPr lang="tr-TR" dirty="0"/>
              <a:t>BASİTLİK</a:t>
            </a:r>
            <a:endParaRPr lang="en-GB" dirty="0"/>
          </a:p>
        </p:txBody>
      </p:sp>
      <p:sp>
        <p:nvSpPr>
          <p:cNvPr id="3" name="İçerik Yer Tutucusu 2">
            <a:extLst>
              <a:ext uri="{FF2B5EF4-FFF2-40B4-BE49-F238E27FC236}">
                <a16:creationId xmlns:a16="http://schemas.microsoft.com/office/drawing/2014/main" id="{BAA88B8C-0937-4723-90FA-0B8533459777}"/>
              </a:ext>
            </a:extLst>
          </p:cNvPr>
          <p:cNvSpPr>
            <a:spLocks noGrp="1"/>
          </p:cNvSpPr>
          <p:nvPr>
            <p:ph idx="1"/>
          </p:nvPr>
        </p:nvSpPr>
        <p:spPr/>
        <p:txBody>
          <a:bodyPr>
            <a:normAutofit fontScale="92500" lnSpcReduction="20000"/>
          </a:bodyPr>
          <a:lstStyle/>
          <a:p>
            <a:r>
              <a:rPr lang="tr-TR" b="1" i="1" dirty="0" err="1"/>
              <a:t>Anlaşılabilirlik</a:t>
            </a:r>
            <a:r>
              <a:rPr lang="tr-TR" dirty="0"/>
              <a:t>, </a:t>
            </a:r>
            <a:r>
              <a:rPr lang="tr-TR" b="1" i="1" dirty="0"/>
              <a:t>takip edilebilirlik</a:t>
            </a:r>
            <a:r>
              <a:rPr lang="tr-TR" dirty="0"/>
              <a:t>, </a:t>
            </a:r>
            <a:r>
              <a:rPr lang="tr-TR" b="1" i="1" dirty="0" err="1"/>
              <a:t>makuliyet</a:t>
            </a:r>
            <a:r>
              <a:rPr lang="tr-TR" b="1" i="1" dirty="0"/>
              <a:t> </a:t>
            </a:r>
            <a:r>
              <a:rPr lang="tr-TR" dirty="0"/>
              <a:t>ve </a:t>
            </a:r>
            <a:r>
              <a:rPr lang="tr-TR" b="1" i="1" dirty="0"/>
              <a:t>düzen</a:t>
            </a:r>
            <a:r>
              <a:rPr lang="tr-TR" dirty="0"/>
              <a:t>i işaret eder.</a:t>
            </a:r>
          </a:p>
          <a:p>
            <a:r>
              <a:rPr lang="tr-TR" b="1" i="1" dirty="0"/>
              <a:t>Rahat anlaşılır</a:t>
            </a:r>
            <a:r>
              <a:rPr lang="tr-TR" dirty="0"/>
              <a:t>, </a:t>
            </a:r>
            <a:r>
              <a:rPr lang="tr-TR" b="1" i="1" dirty="0"/>
              <a:t>tutarlı</a:t>
            </a:r>
            <a:r>
              <a:rPr lang="tr-TR" dirty="0"/>
              <a:t>, </a:t>
            </a:r>
            <a:r>
              <a:rPr lang="tr-TR" b="1" i="1" dirty="0"/>
              <a:t>tek düze</a:t>
            </a:r>
            <a:r>
              <a:rPr lang="tr-TR" dirty="0"/>
              <a:t> ve </a:t>
            </a:r>
            <a:r>
              <a:rPr lang="tr-TR" b="1" i="1" dirty="0"/>
              <a:t>umulan</a:t>
            </a:r>
            <a:r>
              <a:rPr lang="tr-TR" dirty="0"/>
              <a:t>dır.</a:t>
            </a:r>
          </a:p>
          <a:p>
            <a:r>
              <a:rPr lang="tr-TR" dirty="0"/>
              <a:t>Basitlik asıl ile teferruatı ayırmaktır, </a:t>
            </a:r>
            <a:r>
              <a:rPr lang="tr-TR" b="1" i="1" dirty="0"/>
              <a:t>indirgemek değildir</a:t>
            </a:r>
            <a:r>
              <a:rPr lang="tr-TR" dirty="0"/>
              <a:t>.</a:t>
            </a:r>
          </a:p>
          <a:p>
            <a:r>
              <a:rPr lang="tr-TR" dirty="0"/>
              <a:t>Elde edilmesi aktif bir süreçtir ve </a:t>
            </a:r>
            <a:r>
              <a:rPr lang="tr-TR" b="1" i="1" dirty="0"/>
              <a:t>iyileştirme (</a:t>
            </a:r>
            <a:r>
              <a:rPr lang="tr-TR" b="1" i="1" dirty="0" err="1"/>
              <a:t>refactoring</a:t>
            </a:r>
            <a:r>
              <a:rPr lang="tr-TR" b="1" i="1" dirty="0"/>
              <a:t>)</a:t>
            </a:r>
            <a:r>
              <a:rPr lang="tr-TR" dirty="0"/>
              <a:t> ile gerçekleşir.</a:t>
            </a:r>
          </a:p>
          <a:p>
            <a:pPr marL="0" indent="0">
              <a:buNone/>
            </a:pPr>
            <a:endParaRPr lang="tr-TR" b="1" i="1" dirty="0"/>
          </a:p>
          <a:p>
            <a:pPr marL="0" indent="0">
              <a:buNone/>
            </a:pPr>
            <a:endParaRPr lang="tr-TR" b="1" i="1" dirty="0"/>
          </a:p>
          <a:p>
            <a:pPr marL="0" indent="0">
              <a:buNone/>
            </a:pPr>
            <a:r>
              <a:rPr lang="en-GB" sz="2200" b="1" i="1" dirty="0"/>
              <a:t>“</a:t>
            </a:r>
            <a:r>
              <a:rPr lang="en-GB" sz="2000" i="1" dirty="0" err="1"/>
              <a:t>Mükemmelliğe</a:t>
            </a:r>
            <a:r>
              <a:rPr lang="en-GB" sz="2000" i="1" dirty="0"/>
              <a:t>, </a:t>
            </a:r>
            <a:r>
              <a:rPr lang="en-GB" sz="2000" i="1" dirty="0" err="1"/>
              <a:t>eklenecek</a:t>
            </a:r>
            <a:r>
              <a:rPr lang="en-GB" sz="2000" i="1" dirty="0"/>
              <a:t> </a:t>
            </a:r>
            <a:r>
              <a:rPr lang="en-GB" sz="2000" i="1" dirty="0" err="1"/>
              <a:t>bir</a:t>
            </a:r>
            <a:r>
              <a:rPr lang="en-GB" sz="2000" i="1" dirty="0"/>
              <a:t> </a:t>
            </a:r>
            <a:r>
              <a:rPr lang="en-GB" sz="2000" i="1" dirty="0" err="1"/>
              <a:t>şey</a:t>
            </a:r>
            <a:r>
              <a:rPr lang="en-GB" sz="2000" i="1" dirty="0"/>
              <a:t> </a:t>
            </a:r>
            <a:r>
              <a:rPr lang="en-GB" sz="2000" i="1" dirty="0" err="1"/>
              <a:t>kalmadığında</a:t>
            </a:r>
            <a:r>
              <a:rPr lang="en-GB" sz="2000" i="1" dirty="0"/>
              <a:t> </a:t>
            </a:r>
            <a:r>
              <a:rPr lang="en-GB" sz="2000" i="1" dirty="0" err="1"/>
              <a:t>değil</a:t>
            </a:r>
            <a:r>
              <a:rPr lang="en-GB" sz="2000" i="1" dirty="0"/>
              <a:t>, </a:t>
            </a:r>
            <a:r>
              <a:rPr lang="en-GB" sz="2000" i="1" dirty="0" err="1"/>
              <a:t>çıkarılacak</a:t>
            </a:r>
            <a:r>
              <a:rPr lang="en-GB" sz="2000" i="1" dirty="0"/>
              <a:t> </a:t>
            </a:r>
            <a:r>
              <a:rPr lang="en-GB" sz="2000" i="1" dirty="0" err="1"/>
              <a:t>bir</a:t>
            </a:r>
            <a:r>
              <a:rPr lang="en-GB" sz="2000" i="1" dirty="0"/>
              <a:t> </a:t>
            </a:r>
            <a:r>
              <a:rPr lang="en-GB" sz="2000" i="1" dirty="0" err="1"/>
              <a:t>şey</a:t>
            </a:r>
            <a:r>
              <a:rPr lang="en-GB" sz="2000" i="1" dirty="0"/>
              <a:t> </a:t>
            </a:r>
            <a:r>
              <a:rPr lang="en-GB" sz="2000" i="1" dirty="0" err="1"/>
              <a:t>bulunamadığında</a:t>
            </a:r>
            <a:r>
              <a:rPr lang="en-GB" sz="2000" i="1" dirty="0"/>
              <a:t> </a:t>
            </a:r>
            <a:r>
              <a:rPr lang="en-GB" sz="2000" i="1" dirty="0" err="1"/>
              <a:t>ulaşılır</a:t>
            </a:r>
            <a:r>
              <a:rPr lang="en-GB" sz="2000" i="1" dirty="0"/>
              <a:t>.</a:t>
            </a:r>
            <a:r>
              <a:rPr lang="en-GB" sz="2200" b="1" i="1" dirty="0"/>
              <a:t>”</a:t>
            </a:r>
            <a:endParaRPr lang="tr-TR" sz="2200" b="1" i="1" dirty="0"/>
          </a:p>
          <a:p>
            <a:pPr marL="0" indent="0" algn="r">
              <a:buNone/>
            </a:pPr>
            <a:r>
              <a:rPr lang="tr-TR" b="1" i="1" dirty="0" err="1"/>
              <a:t>Antoine</a:t>
            </a:r>
            <a:r>
              <a:rPr lang="tr-TR" b="1" i="1" dirty="0"/>
              <a:t> de Saint </a:t>
            </a:r>
            <a:r>
              <a:rPr lang="tr-TR" b="1" i="1" dirty="0" err="1"/>
              <a:t>Exupery</a:t>
            </a:r>
            <a:endParaRPr lang="en-GB" b="1" i="1" dirty="0"/>
          </a:p>
        </p:txBody>
      </p:sp>
    </p:spTree>
    <p:extLst>
      <p:ext uri="{BB962C8B-B14F-4D97-AF65-F5344CB8AC3E}">
        <p14:creationId xmlns:p14="http://schemas.microsoft.com/office/powerpoint/2010/main" val="106801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D91243-142D-4F22-A958-ED718B5AEA71}"/>
              </a:ext>
            </a:extLst>
          </p:cNvPr>
          <p:cNvSpPr>
            <a:spLocks noGrp="1"/>
          </p:cNvSpPr>
          <p:nvPr>
            <p:ph type="title"/>
          </p:nvPr>
        </p:nvSpPr>
        <p:spPr/>
        <p:txBody>
          <a:bodyPr/>
          <a:lstStyle/>
          <a:p>
            <a:r>
              <a:rPr lang="tr-TR" dirty="0"/>
              <a:t>BASİTLİK: ANLAŞILIRLIK</a:t>
            </a:r>
            <a:endParaRPr lang="en-GB" dirty="0"/>
          </a:p>
        </p:txBody>
      </p:sp>
      <p:pic>
        <p:nvPicPr>
          <p:cNvPr id="5" name="İçerik Yer Tutucusu 4">
            <a:extLst>
              <a:ext uri="{FF2B5EF4-FFF2-40B4-BE49-F238E27FC236}">
                <a16:creationId xmlns:a16="http://schemas.microsoft.com/office/drawing/2014/main" id="{DDF8A57B-6486-45E5-A893-F170A54B95E4}"/>
              </a:ext>
            </a:extLst>
          </p:cNvPr>
          <p:cNvPicPr>
            <a:picLocks noGrp="1" noChangeAspect="1"/>
          </p:cNvPicPr>
          <p:nvPr>
            <p:ph idx="1"/>
          </p:nvPr>
        </p:nvPicPr>
        <p:blipFill>
          <a:blip r:embed="rId2"/>
          <a:stretch>
            <a:fillRect/>
          </a:stretch>
        </p:blipFill>
        <p:spPr>
          <a:xfrm>
            <a:off x="3351633" y="2883093"/>
            <a:ext cx="5488736" cy="2612638"/>
          </a:xfrm>
          <a:ln w="38100">
            <a:solidFill>
              <a:srgbClr val="418AB3"/>
            </a:solidFill>
          </a:ln>
        </p:spPr>
      </p:pic>
      <p:sp>
        <p:nvSpPr>
          <p:cNvPr id="6" name="Metin kutusu 5">
            <a:extLst>
              <a:ext uri="{FF2B5EF4-FFF2-40B4-BE49-F238E27FC236}">
                <a16:creationId xmlns:a16="http://schemas.microsoft.com/office/drawing/2014/main" id="{6265904D-3DEA-4D06-9B30-E48FE85C8A84}"/>
              </a:ext>
            </a:extLst>
          </p:cNvPr>
          <p:cNvSpPr txBox="1"/>
          <p:nvPr/>
        </p:nvSpPr>
        <p:spPr>
          <a:xfrm>
            <a:off x="3839064" y="5570142"/>
            <a:ext cx="4513870" cy="646331"/>
          </a:xfrm>
          <a:prstGeom prst="rect">
            <a:avLst/>
          </a:prstGeom>
          <a:noFill/>
        </p:spPr>
        <p:txBody>
          <a:bodyPr wrap="square" rtlCol="0">
            <a:spAutoFit/>
          </a:bodyPr>
          <a:lstStyle/>
          <a:p>
            <a:pPr algn="ctr"/>
            <a:r>
              <a:rPr lang="tr-TR" dirty="0"/>
              <a:t>Basit kod </a:t>
            </a:r>
            <a:r>
              <a:rPr lang="tr-TR" b="1" i="1" dirty="0"/>
              <a:t>anlaşılır</a:t>
            </a:r>
            <a:r>
              <a:rPr lang="tr-TR" dirty="0"/>
              <a:t>dır. </a:t>
            </a:r>
            <a:br>
              <a:rPr lang="tr-TR" dirty="0"/>
            </a:br>
            <a:r>
              <a:rPr lang="tr-TR" dirty="0"/>
              <a:t>Anlaşılır kod da, </a:t>
            </a:r>
            <a:r>
              <a:rPr lang="tr-TR" sz="1800" b="1" i="1" dirty="0"/>
              <a:t>standart</a:t>
            </a:r>
            <a:r>
              <a:rPr lang="tr-TR" dirty="0"/>
              <a:t> ve </a:t>
            </a:r>
            <a:r>
              <a:rPr lang="tr-TR" sz="1800" b="1" i="1" dirty="0"/>
              <a:t>odaklı</a:t>
            </a:r>
            <a:r>
              <a:rPr lang="tr-TR" dirty="0"/>
              <a:t>dır.</a:t>
            </a:r>
            <a:endParaRPr lang="en-GB" dirty="0"/>
          </a:p>
        </p:txBody>
      </p:sp>
    </p:spTree>
    <p:extLst>
      <p:ext uri="{BB962C8B-B14F-4D97-AF65-F5344CB8AC3E}">
        <p14:creationId xmlns:p14="http://schemas.microsoft.com/office/powerpoint/2010/main" val="1642898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702B01D-981A-4081-9922-2628EF1EB934}"/>
              </a:ext>
            </a:extLst>
          </p:cNvPr>
          <p:cNvPicPr>
            <a:picLocks noGrp="1" noChangeAspect="1"/>
          </p:cNvPicPr>
          <p:nvPr>
            <p:ph idx="4294967295"/>
          </p:nvPr>
        </p:nvPicPr>
        <p:blipFill>
          <a:blip r:embed="rId2"/>
          <a:stretch>
            <a:fillRect/>
          </a:stretch>
        </p:blipFill>
        <p:spPr>
          <a:xfrm>
            <a:off x="2705493" y="723187"/>
            <a:ext cx="6781012" cy="1108340"/>
          </a:xfrm>
        </p:spPr>
      </p:pic>
      <p:pic>
        <p:nvPicPr>
          <p:cNvPr id="7" name="Resim 6">
            <a:extLst>
              <a:ext uri="{FF2B5EF4-FFF2-40B4-BE49-F238E27FC236}">
                <a16:creationId xmlns:a16="http://schemas.microsoft.com/office/drawing/2014/main" id="{8E2824F5-BB0E-4142-9F8B-98EF55956C51}"/>
              </a:ext>
            </a:extLst>
          </p:cNvPr>
          <p:cNvPicPr>
            <a:picLocks noChangeAspect="1"/>
          </p:cNvPicPr>
          <p:nvPr/>
        </p:nvPicPr>
        <p:blipFill>
          <a:blip r:embed="rId3"/>
          <a:stretch>
            <a:fillRect/>
          </a:stretch>
        </p:blipFill>
        <p:spPr>
          <a:xfrm>
            <a:off x="3252248" y="2054736"/>
            <a:ext cx="5687502" cy="3644606"/>
          </a:xfrm>
          <a:prstGeom prst="rect">
            <a:avLst/>
          </a:prstGeom>
        </p:spPr>
      </p:pic>
      <p:sp>
        <p:nvSpPr>
          <p:cNvPr id="8" name="Metin kutusu 7">
            <a:extLst>
              <a:ext uri="{FF2B5EF4-FFF2-40B4-BE49-F238E27FC236}">
                <a16:creationId xmlns:a16="http://schemas.microsoft.com/office/drawing/2014/main" id="{85F78939-5F19-4EE5-A726-3C0BAA8B96B1}"/>
              </a:ext>
            </a:extLst>
          </p:cNvPr>
          <p:cNvSpPr txBox="1"/>
          <p:nvPr/>
        </p:nvSpPr>
        <p:spPr>
          <a:xfrm>
            <a:off x="3746776" y="5699342"/>
            <a:ext cx="4698446" cy="369332"/>
          </a:xfrm>
          <a:prstGeom prst="rect">
            <a:avLst/>
          </a:prstGeom>
          <a:noFill/>
        </p:spPr>
        <p:txBody>
          <a:bodyPr wrap="square" rtlCol="0">
            <a:spAutoFit/>
          </a:bodyPr>
          <a:lstStyle/>
          <a:p>
            <a:pPr algn="ctr"/>
            <a:r>
              <a:rPr lang="tr-TR" dirty="0"/>
              <a:t>Basit olan daha anlaşılır olandır.</a:t>
            </a:r>
            <a:endParaRPr lang="en-GB" dirty="0"/>
          </a:p>
        </p:txBody>
      </p:sp>
    </p:spTree>
    <p:extLst>
      <p:ext uri="{BB962C8B-B14F-4D97-AF65-F5344CB8AC3E}">
        <p14:creationId xmlns:p14="http://schemas.microsoft.com/office/powerpoint/2010/main" val="426824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5435AB-72DC-4FF2-9918-C646B6C7820F}"/>
              </a:ext>
            </a:extLst>
          </p:cNvPr>
          <p:cNvSpPr>
            <a:spLocks noGrp="1"/>
          </p:cNvSpPr>
          <p:nvPr>
            <p:ph type="title"/>
          </p:nvPr>
        </p:nvSpPr>
        <p:spPr/>
        <p:txBody>
          <a:bodyPr/>
          <a:lstStyle/>
          <a:p>
            <a:r>
              <a:rPr lang="tr-TR" dirty="0"/>
              <a:t>ANLAŞILIRLIK: STANDART KOD</a:t>
            </a:r>
            <a:endParaRPr lang="en-GB" dirty="0"/>
          </a:p>
        </p:txBody>
      </p:sp>
      <p:sp>
        <p:nvSpPr>
          <p:cNvPr id="3" name="İçerik Yer Tutucusu 2">
            <a:extLst>
              <a:ext uri="{FF2B5EF4-FFF2-40B4-BE49-F238E27FC236}">
                <a16:creationId xmlns:a16="http://schemas.microsoft.com/office/drawing/2014/main" id="{C8E62B8E-A0E2-4354-817E-E0B852C878B6}"/>
              </a:ext>
            </a:extLst>
          </p:cNvPr>
          <p:cNvSpPr>
            <a:spLocks noGrp="1"/>
          </p:cNvSpPr>
          <p:nvPr>
            <p:ph idx="1"/>
          </p:nvPr>
        </p:nvSpPr>
        <p:spPr/>
        <p:txBody>
          <a:bodyPr/>
          <a:lstStyle/>
          <a:p>
            <a:pPr marL="0" indent="0">
              <a:buNone/>
            </a:pPr>
            <a:r>
              <a:rPr lang="tr-TR" dirty="0"/>
              <a:t>Standart kodun nitelikleri:</a:t>
            </a:r>
          </a:p>
          <a:p>
            <a:r>
              <a:rPr lang="tr-TR" b="1" dirty="0"/>
              <a:t>Mimariye uyum:</a:t>
            </a:r>
            <a:r>
              <a:rPr lang="tr-TR" dirty="0"/>
              <a:t> Belirlenen mimariye uygun</a:t>
            </a:r>
          </a:p>
          <a:p>
            <a:r>
              <a:rPr lang="tr-TR" b="1" dirty="0"/>
              <a:t>İsimlendirme:</a:t>
            </a:r>
            <a:r>
              <a:rPr lang="tr-TR" dirty="0"/>
              <a:t> Anlaşılır isimlendire sahip</a:t>
            </a:r>
          </a:p>
          <a:p>
            <a:r>
              <a:rPr lang="tr-TR" b="1" dirty="0"/>
              <a:t>Şekil:</a:t>
            </a:r>
            <a:r>
              <a:rPr lang="tr-TR" dirty="0"/>
              <a:t> Ferah ve rahat okunur</a:t>
            </a:r>
          </a:p>
          <a:p>
            <a:r>
              <a:rPr lang="tr-TR" b="1" dirty="0"/>
              <a:t>Dilin kullanımı:</a:t>
            </a:r>
            <a:r>
              <a:rPr lang="tr-TR" dirty="0"/>
              <a:t> Tutarlıdır, şaşırtmaz, aşina olunandır</a:t>
            </a:r>
          </a:p>
          <a:p>
            <a:r>
              <a:rPr lang="tr-TR" b="1" dirty="0"/>
              <a:t>Dokümantasyon:</a:t>
            </a:r>
            <a:r>
              <a:rPr lang="tr-TR" dirty="0"/>
              <a:t> Gerektiği kadar, anlaşılmaya yardımcı olacak ölçüde</a:t>
            </a:r>
            <a:endParaRPr lang="tr-TR" b="1" dirty="0"/>
          </a:p>
          <a:p>
            <a:endParaRPr lang="en-GB" b="1" dirty="0"/>
          </a:p>
        </p:txBody>
      </p:sp>
    </p:spTree>
    <p:extLst>
      <p:ext uri="{BB962C8B-B14F-4D97-AF65-F5344CB8AC3E}">
        <p14:creationId xmlns:p14="http://schemas.microsoft.com/office/powerpoint/2010/main" val="3676323662"/>
      </p:ext>
    </p:extLst>
  </p:cSld>
  <p:clrMapOvr>
    <a:masterClrMapping/>
  </p:clrMapOvr>
</p:sld>
</file>

<file path=ppt/theme/theme1.xml><?xml version="1.0" encoding="utf-8"?>
<a:theme xmlns:a="http://schemas.openxmlformats.org/drawingml/2006/main" name="Paket">
  <a:themeElements>
    <a:clrScheme name="Paket">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TM10001115[[fn=Paket]]</Template>
  <TotalTime>654</TotalTime>
  <Words>1447</Words>
  <Application>Microsoft Office PowerPoint</Application>
  <PresentationFormat>Geniş ekran</PresentationFormat>
  <Paragraphs>163</Paragraphs>
  <Slides>33</Slides>
  <Notes>0</Notes>
  <HiddenSlides>0</HiddenSlides>
  <MMClips>0</MMClips>
  <ScaleCrop>false</ScaleCrop>
  <HeadingPairs>
    <vt:vector size="8" baseType="variant">
      <vt:variant>
        <vt:lpstr>Kullanılan Yazı Tipleri</vt:lpstr>
      </vt:variant>
      <vt:variant>
        <vt:i4>3</vt:i4>
      </vt:variant>
      <vt:variant>
        <vt:lpstr>Tema</vt:lpstr>
      </vt:variant>
      <vt:variant>
        <vt:i4>1</vt:i4>
      </vt:variant>
      <vt:variant>
        <vt:lpstr>Eklenmiş OLE Hizmet Programları</vt:lpstr>
      </vt:variant>
      <vt:variant>
        <vt:i4>1</vt:i4>
      </vt:variant>
      <vt:variant>
        <vt:lpstr>Slayt Başlıkları</vt:lpstr>
      </vt:variant>
      <vt:variant>
        <vt:i4>33</vt:i4>
      </vt:variant>
    </vt:vector>
  </HeadingPairs>
  <TitlesOfParts>
    <vt:vector size="38" baseType="lpstr">
      <vt:lpstr>Arial</vt:lpstr>
      <vt:lpstr>Calibri</vt:lpstr>
      <vt:lpstr>Gill Sans MT</vt:lpstr>
      <vt:lpstr>Paket</vt:lpstr>
      <vt:lpstr>Document</vt:lpstr>
      <vt:lpstr>Clean code</vt:lpstr>
      <vt:lpstr>CLEAN CODE’UN TEMELLERİ</vt:lpstr>
      <vt:lpstr>CLEAN CODE NEDİR?</vt:lpstr>
      <vt:lpstr>DIRTY CODE NEDİR?</vt:lpstr>
      <vt:lpstr>CLEAN CODE ÇERÇEVESİ</vt:lpstr>
      <vt:lpstr>BASİTLİK</vt:lpstr>
      <vt:lpstr>BASİTLİK: ANLAŞILIRLIK</vt:lpstr>
      <vt:lpstr>PowerPoint Sunusu</vt:lpstr>
      <vt:lpstr>ANLAŞILIRLIK: STANDART KOD</vt:lpstr>
      <vt:lpstr>STANDART KODDA İSİMLENDİRME</vt:lpstr>
      <vt:lpstr>PowerPoint Sunusu</vt:lpstr>
      <vt:lpstr>İSİMLENDİRMEDE STANDARTLARA UYUM</vt:lpstr>
      <vt:lpstr>STANDART KODDA DİLİN KULLANIMI</vt:lpstr>
      <vt:lpstr>PowerPoint Sunusu</vt:lpstr>
      <vt:lpstr>STANDART KODDA DOKÜMANTASYON</vt:lpstr>
      <vt:lpstr>PowerPoint Sunusu</vt:lpstr>
      <vt:lpstr>STANDART KODDA DOKÜMANTASYON</vt:lpstr>
      <vt:lpstr>PowerPoint Sunusu</vt:lpstr>
      <vt:lpstr>ODAKLILIK</vt:lpstr>
      <vt:lpstr>DOĞRULUK</vt:lpstr>
      <vt:lpstr>TAMLIK</vt:lpstr>
      <vt:lpstr>NESNE MERKEZLİ PROGRAMLAMA: SİSTEM YAKLAŞIMI</vt:lpstr>
      <vt:lpstr>YAZILIMIN DOĞASI</vt:lpstr>
      <vt:lpstr>KARMAŞIKLIK</vt:lpstr>
      <vt:lpstr>BİRLİKTELİK (COHESION)</vt:lpstr>
      <vt:lpstr>BİRLİKTELİK TÜRLERİ</vt:lpstr>
      <vt:lpstr>BİRLİKTELİK TÜRLERİ</vt:lpstr>
      <vt:lpstr>PowerPoint Sunusu</vt:lpstr>
      <vt:lpstr>NESNE KATEGORİZASYONU</vt:lpstr>
      <vt:lpstr>BAĞIMLILIK (COUPLING)</vt:lpstr>
      <vt:lpstr>BAĞIMLILIK TÜRLERİ</vt:lpstr>
      <vt:lpstr>BAĞIMLILIK TÜRLERİ</vt:lpstr>
      <vt:lpstr>REFERANSLAR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Erkin Şahin</dc:creator>
  <cp:lastModifiedBy>Erkin Şahin</cp:lastModifiedBy>
  <cp:revision>300</cp:revision>
  <dcterms:created xsi:type="dcterms:W3CDTF">2022-03-29T18:22:10Z</dcterms:created>
  <dcterms:modified xsi:type="dcterms:W3CDTF">2022-03-30T17:05:24Z</dcterms:modified>
</cp:coreProperties>
</file>